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67" r:id="rId2"/>
    <p:sldId id="268" r:id="rId3"/>
    <p:sldId id="260" r:id="rId4"/>
    <p:sldId id="269" r:id="rId5"/>
    <p:sldId id="261" r:id="rId6"/>
    <p:sldId id="270" r:id="rId7"/>
    <p:sldId id="27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400800" cy="86868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AE3"/>
    <a:srgbClr val="00AEEF"/>
    <a:srgbClr val="0082B0"/>
    <a:srgbClr val="19C3FF"/>
    <a:srgbClr val="75B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71" autoAdjust="0"/>
  </p:normalViewPr>
  <p:slideViewPr>
    <p:cSldViewPr>
      <p:cViewPr>
        <p:scale>
          <a:sx n="100" d="100"/>
          <a:sy n="100" d="100"/>
        </p:scale>
        <p:origin x="-752" y="-2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625639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r">
              <a:defRPr sz="1100"/>
            </a:lvl1pPr>
          </a:lstStyle>
          <a:p>
            <a:fld id="{2072A28E-05D7-4D0A-92FE-5A9ED57F8900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r">
              <a:defRPr sz="1100"/>
            </a:lvl1pPr>
          </a:lstStyle>
          <a:p>
            <a:fld id="{104A2161-3E65-48F5-856A-604B62ABE9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795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auto">
          <a:xfrm>
            <a:off x="2267744" y="0"/>
            <a:ext cx="6876256" cy="6858000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556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2" descr="C:\_marek\ViennaConsulting\_odprezentuj.cz\UCA-Plastics\grafika\logo-UCAprezentace.png"/>
          <p:cNvPicPr>
            <a:picLocks noChangeAspect="1" noChangeArrowheads="1"/>
          </p:cNvPicPr>
          <p:nvPr userDrawn="1"/>
        </p:nvPicPr>
        <p:blipFill>
          <a:blip r:embed="rId2" cstate="print"/>
          <a:srcRect r="315"/>
          <a:stretch>
            <a:fillRect/>
          </a:stretch>
        </p:blipFill>
        <p:spPr bwMode="auto">
          <a:xfrm>
            <a:off x="395536" y="332656"/>
            <a:ext cx="1491310" cy="852732"/>
          </a:xfrm>
          <a:prstGeom prst="rect">
            <a:avLst/>
          </a:prstGeom>
          <a:noFill/>
        </p:spPr>
      </p:pic>
      <p:grpSp>
        <p:nvGrpSpPr>
          <p:cNvPr id="21" name="Skupina 20"/>
          <p:cNvGrpSpPr/>
          <p:nvPr userDrawn="1"/>
        </p:nvGrpSpPr>
        <p:grpSpPr>
          <a:xfrm>
            <a:off x="5292080" y="3501008"/>
            <a:ext cx="4104456" cy="3456384"/>
            <a:chOff x="5292080" y="3501008"/>
            <a:chExt cx="4104456" cy="3456384"/>
          </a:xfrm>
        </p:grpSpPr>
        <p:sp>
          <p:nvSpPr>
            <p:cNvPr id="10" name="Elipsa 9"/>
            <p:cNvSpPr/>
            <p:nvPr userDrawn="1"/>
          </p:nvSpPr>
          <p:spPr bwMode="auto">
            <a:xfrm>
              <a:off x="7236296" y="5445224"/>
              <a:ext cx="1152128" cy="1152128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Elipsa 10"/>
            <p:cNvSpPr/>
            <p:nvPr userDrawn="1"/>
          </p:nvSpPr>
          <p:spPr bwMode="auto">
            <a:xfrm>
              <a:off x="7956376" y="4509120"/>
              <a:ext cx="864096" cy="86409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Elipsa 11"/>
            <p:cNvSpPr/>
            <p:nvPr userDrawn="1"/>
          </p:nvSpPr>
          <p:spPr bwMode="auto">
            <a:xfrm>
              <a:off x="6228184" y="3933056"/>
              <a:ext cx="1296144" cy="1296144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Elipsa 12"/>
            <p:cNvSpPr/>
            <p:nvPr userDrawn="1"/>
          </p:nvSpPr>
          <p:spPr bwMode="auto">
            <a:xfrm>
              <a:off x="6444208" y="5445224"/>
              <a:ext cx="648072" cy="648072"/>
            </a:xfrm>
            <a:prstGeom prst="ellipse">
              <a:avLst/>
            </a:prstGeom>
            <a:solidFill>
              <a:schemeClr val="bg1">
                <a:alpha val="23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Elipsa 13"/>
            <p:cNvSpPr/>
            <p:nvPr userDrawn="1"/>
          </p:nvSpPr>
          <p:spPr bwMode="auto">
            <a:xfrm>
              <a:off x="5292080" y="4797152"/>
              <a:ext cx="1008112" cy="100811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Elipsa 14"/>
            <p:cNvSpPr/>
            <p:nvPr userDrawn="1"/>
          </p:nvSpPr>
          <p:spPr bwMode="auto">
            <a:xfrm>
              <a:off x="5508104" y="5949280"/>
              <a:ext cx="936104" cy="936104"/>
            </a:xfrm>
            <a:prstGeom prst="ellipse">
              <a:avLst/>
            </a:prstGeom>
            <a:solidFill>
              <a:schemeClr val="bg1">
                <a:alpha val="6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Elipsa 15"/>
            <p:cNvSpPr/>
            <p:nvPr userDrawn="1"/>
          </p:nvSpPr>
          <p:spPr bwMode="auto">
            <a:xfrm>
              <a:off x="7452320" y="4941168"/>
              <a:ext cx="432048" cy="432048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7" name="Elipsa 16"/>
            <p:cNvSpPr/>
            <p:nvPr userDrawn="1"/>
          </p:nvSpPr>
          <p:spPr bwMode="auto">
            <a:xfrm>
              <a:off x="8495928" y="5445224"/>
              <a:ext cx="648072" cy="648072"/>
            </a:xfrm>
            <a:prstGeom prst="ellipse">
              <a:avLst/>
            </a:prstGeom>
            <a:solidFill>
              <a:schemeClr val="bg1">
                <a:alpha val="23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8" name="Elipsa 17"/>
            <p:cNvSpPr/>
            <p:nvPr userDrawn="1"/>
          </p:nvSpPr>
          <p:spPr bwMode="auto">
            <a:xfrm>
              <a:off x="7524328" y="3789040"/>
              <a:ext cx="720080" cy="720080"/>
            </a:xfrm>
            <a:prstGeom prst="ellipse">
              <a:avLst/>
            </a:prstGeom>
            <a:solidFill>
              <a:schemeClr val="bg1">
                <a:alpha val="6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9" name="Elipsa 18"/>
            <p:cNvSpPr/>
            <p:nvPr userDrawn="1"/>
          </p:nvSpPr>
          <p:spPr bwMode="auto">
            <a:xfrm>
              <a:off x="6588224" y="6237312"/>
              <a:ext cx="720080" cy="720080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0" name="Elipsa 19"/>
            <p:cNvSpPr/>
            <p:nvPr userDrawn="1"/>
          </p:nvSpPr>
          <p:spPr bwMode="auto">
            <a:xfrm>
              <a:off x="8388424" y="3501008"/>
              <a:ext cx="1008112" cy="1008112"/>
            </a:xfrm>
            <a:prstGeom prst="ellipse">
              <a:avLst/>
            </a:prstGeom>
            <a:solidFill>
              <a:schemeClr val="bg1">
                <a:alpha val="23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32248" y="2204864"/>
            <a:ext cx="611621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30016" y="5085184"/>
            <a:ext cx="5614392" cy="115212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26" name="Picture 2" descr="C:\_marek\ViennaConsulting\_odprezentuj.cz\UCA-Plastics\grafika\zavorky.png"/>
          <p:cNvPicPr>
            <a:picLocks noChangeAspect="1" noChangeArrowheads="1"/>
          </p:cNvPicPr>
          <p:nvPr userDrawn="1"/>
        </p:nvPicPr>
        <p:blipFill>
          <a:blip r:embed="rId3" cstate="print"/>
          <a:srcRect r="2577"/>
          <a:stretch>
            <a:fillRect/>
          </a:stretch>
        </p:blipFill>
        <p:spPr bwMode="auto">
          <a:xfrm>
            <a:off x="2413992" y="1335007"/>
            <a:ext cx="2806080" cy="3174113"/>
          </a:xfrm>
          <a:prstGeom prst="rect">
            <a:avLst/>
          </a:prstGeom>
          <a:noFill/>
        </p:spPr>
      </p:pic>
      <p:pic>
        <p:nvPicPr>
          <p:cNvPr id="2052" name="Picture 4" descr="C:\_marek\ViennaConsulting\_odprezentuj.cz\UCA-Plastics\grafika\krivky2.png"/>
          <p:cNvPicPr>
            <a:picLocks noChangeAspect="1" noChangeArrowheads="1"/>
          </p:cNvPicPr>
          <p:nvPr userDrawn="1"/>
        </p:nvPicPr>
        <p:blipFill>
          <a:blip r:embed="rId4" cstate="print"/>
          <a:srcRect l="45327" t="17486" r="11911" b="18972"/>
          <a:stretch>
            <a:fillRect/>
          </a:stretch>
        </p:blipFill>
        <p:spPr bwMode="auto">
          <a:xfrm>
            <a:off x="5652120" y="2924944"/>
            <a:ext cx="3491880" cy="393305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auto">
          <a:xfrm>
            <a:off x="2267744" y="0"/>
            <a:ext cx="6876256" cy="6858000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556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2" descr="C:\_marek\ViennaConsulting\_odprezentuj.cz\UCA-Plastics\grafika\logo-UCAprezentace.png"/>
          <p:cNvPicPr>
            <a:picLocks noChangeAspect="1" noChangeArrowheads="1"/>
          </p:cNvPicPr>
          <p:nvPr userDrawn="1"/>
        </p:nvPicPr>
        <p:blipFill>
          <a:blip r:embed="rId2" cstate="print"/>
          <a:srcRect r="315"/>
          <a:stretch>
            <a:fillRect/>
          </a:stretch>
        </p:blipFill>
        <p:spPr bwMode="auto">
          <a:xfrm>
            <a:off x="395536" y="332656"/>
            <a:ext cx="1491310" cy="85273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32248" y="2204864"/>
            <a:ext cx="611621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30016" y="5085184"/>
            <a:ext cx="5614392" cy="115212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26" name="Picture 2" descr="C:\_marek\ViennaConsulting\_odprezentuj.cz\UCA-Plastics\grafika\zavorky.png"/>
          <p:cNvPicPr>
            <a:picLocks noChangeAspect="1" noChangeArrowheads="1"/>
          </p:cNvPicPr>
          <p:nvPr userDrawn="1"/>
        </p:nvPicPr>
        <p:blipFill>
          <a:blip r:embed="rId3" cstate="print"/>
          <a:srcRect r="2577"/>
          <a:stretch>
            <a:fillRect/>
          </a:stretch>
        </p:blipFill>
        <p:spPr bwMode="auto">
          <a:xfrm>
            <a:off x="2413992" y="1335007"/>
            <a:ext cx="2806080" cy="3174113"/>
          </a:xfrm>
          <a:prstGeom prst="rect">
            <a:avLst/>
          </a:prstGeom>
          <a:noFill/>
        </p:spPr>
      </p:pic>
      <p:pic>
        <p:nvPicPr>
          <p:cNvPr id="2052" name="Picture 4" descr="C:\_marek\ViennaConsulting\_odprezentuj.cz\UCA-Plastics\grafika\krivky2.png"/>
          <p:cNvPicPr>
            <a:picLocks noChangeAspect="1" noChangeArrowheads="1"/>
          </p:cNvPicPr>
          <p:nvPr userDrawn="1"/>
        </p:nvPicPr>
        <p:blipFill>
          <a:blip r:embed="rId4" cstate="print"/>
          <a:srcRect l="3880" t="17486" r="16503" b="81"/>
          <a:stretch>
            <a:fillRect/>
          </a:stretch>
        </p:blipFill>
        <p:spPr bwMode="auto">
          <a:xfrm>
            <a:off x="2267744" y="1461365"/>
            <a:ext cx="6876256" cy="539663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/>
          <p:cNvSpPr/>
          <p:nvPr/>
        </p:nvSpPr>
        <p:spPr bwMode="auto">
          <a:xfrm>
            <a:off x="2267744" y="6165304"/>
            <a:ext cx="6876256" cy="692696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56793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510408" y="6356350"/>
            <a:ext cx="1629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DE18A6-653B-4805-B35F-2B740663F8EF}" type="datetimeFigureOut">
              <a:rPr lang="cs-CZ" smtClean="0"/>
              <a:pPr/>
              <a:t>9/2/13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211960" y="6356350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8CD1CED-9FAD-4723-BA19-D97A0C0057C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61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med">
    <p:fade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00AEE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EEF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info@uca-plastic.cz" TargetMode="External"/><Relationship Id="rId5" Type="http://schemas.openxmlformats.org/officeDocument/2006/relationships/hyperlink" Target="http://www.uca-plastic.cz/" TargetMode="External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zpravy.idnes.cz/zlodeji-ukradli-z-horkovodu-dva-tisice-plechu-fov-/krimi.aspx?c=A120725_134919_usti-zpravy_oks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Moderní řešení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vrchních izolací horkovodů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UCA Engineering Plastics</a:t>
            </a:r>
          </a:p>
          <a:p>
            <a:r>
              <a:rPr lang="cs-CZ" smtClean="0"/>
              <a:t>Listopad 2012</a:t>
            </a:r>
            <a:endParaRPr lang="cs-CZ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C:\_marek\ViennaConsulting\_odprezentuj.cz\UCA-Plastics\grafika\krivky1.png"/>
          <p:cNvPicPr>
            <a:picLocks noChangeAspect="1" noChangeArrowheads="1"/>
          </p:cNvPicPr>
          <p:nvPr/>
        </p:nvPicPr>
        <p:blipFill>
          <a:blip r:embed="rId2" cstate="print"/>
          <a:srcRect l="11399" t="9213" r="39933" b="44167"/>
          <a:stretch>
            <a:fillRect/>
          </a:stretch>
        </p:blipFill>
        <p:spPr bwMode="auto">
          <a:xfrm flipV="1">
            <a:off x="4716016" y="0"/>
            <a:ext cx="4427984" cy="3140968"/>
          </a:xfrm>
          <a:prstGeom prst="rect">
            <a:avLst/>
          </a:prstGeom>
          <a:noFill/>
        </p:spPr>
      </p:pic>
      <p:grpSp>
        <p:nvGrpSpPr>
          <p:cNvPr id="40" name="Skupina 39"/>
          <p:cNvGrpSpPr/>
          <p:nvPr/>
        </p:nvGrpSpPr>
        <p:grpSpPr>
          <a:xfrm>
            <a:off x="3122315" y="2104520"/>
            <a:ext cx="5544616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41" name="Pětiúhelník 40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42" name="Pětiúhelník 41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3275856" y="2633198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44" name="Pětiúhelník 43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Pětiúhelník 44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3275856" y="3161876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47" name="Pětiúhelník 46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Pětiúhelník 47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3275856" y="3690554"/>
            <a:ext cx="5391075" cy="360040"/>
            <a:chOff x="696858" y="2348880"/>
            <a:chExt cx="8051606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50" name="Pětiúhelník 49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Pětiúhelník 50"/>
            <p:cNvSpPr/>
            <p:nvPr/>
          </p:nvSpPr>
          <p:spPr>
            <a:xfrm rot="10800000">
              <a:off x="696858" y="2348880"/>
              <a:ext cx="387513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3275856" y="4219232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53" name="Pětiúhelník 52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Pětiúhelník 53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3275856" y="4747910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56" name="Pětiúhelník 55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Pětiúhelník 56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3275856" y="5276588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59" name="Pětiúhelník 58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Pětiúhelník 59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3275856" y="5805264"/>
            <a:ext cx="5237534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62" name="Pětiúhelník 61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>
                <a:gd name="adj" fmla="val 0"/>
              </a:avLst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Pětiúhelník 62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>
                <a:gd name="adj" fmla="val 0"/>
              </a:avLst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3122315" y="1575842"/>
            <a:ext cx="5544616" cy="360040"/>
            <a:chOff x="467544" y="2348880"/>
            <a:chExt cx="8280920" cy="720080"/>
          </a:xfrm>
          <a:effectLst>
            <a:outerShdw blurRad="152400" algn="ctr" rotWithShape="0">
              <a:prstClr val="black">
                <a:alpha val="21000"/>
              </a:prstClr>
            </a:outerShdw>
          </a:effectLst>
        </p:grpSpPr>
        <p:sp>
          <p:nvSpPr>
            <p:cNvPr id="21" name="Pětiúhelník 20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gradFill>
              <a:gsLst>
                <a:gs pos="18000">
                  <a:srgbClr val="00AEEF"/>
                </a:gs>
                <a:gs pos="74000">
                  <a:srgbClr val="19C3F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Pětiúhelník 21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gradFill>
              <a:gsLst>
                <a:gs pos="0">
                  <a:srgbClr val="0088B8"/>
                </a:gs>
                <a:gs pos="86000">
                  <a:srgbClr val="00AEEF"/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1800" cap="all" dirty="0" smtClean="0"/>
              <a:t>Technické vlastnosti materiálu </a:t>
            </a:r>
            <a:r>
              <a:rPr lang="cs-CZ" sz="3900" dirty="0" smtClean="0"/>
              <a:t/>
            </a:r>
            <a:br>
              <a:rPr lang="cs-CZ" sz="3900" dirty="0" smtClean="0"/>
            </a:br>
            <a:r>
              <a:rPr lang="cs-CZ" sz="3900" dirty="0" err="1" smtClean="0"/>
              <a:t>Thermostone®UCA</a:t>
            </a:r>
            <a:endParaRPr lang="cs-CZ" sz="3900" dirty="0" smtClean="0"/>
          </a:p>
        </p:txBody>
      </p:sp>
      <p:sp>
        <p:nvSpPr>
          <p:cNvPr id="12291" name="Rectangle 2"/>
          <p:cNvSpPr>
            <a:spLocks/>
          </p:cNvSpPr>
          <p:nvPr/>
        </p:nvSpPr>
        <p:spPr bwMode="auto">
          <a:xfrm>
            <a:off x="538163" y="1593667"/>
            <a:ext cx="18669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Průměr potrubí</a:t>
            </a: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2" name="Rectangle 3"/>
          <p:cNvSpPr>
            <a:spLocks/>
          </p:cNvSpPr>
          <p:nvPr/>
        </p:nvSpPr>
        <p:spPr bwMode="auto">
          <a:xfrm>
            <a:off x="3419475" y="1593667"/>
            <a:ext cx="18669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200 mm</a:t>
            </a:r>
            <a:endParaRPr lang="cs-CZ" sz="160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3" name="Rectangle 4"/>
          <p:cNvSpPr>
            <a:spLocks/>
          </p:cNvSpPr>
          <p:nvPr/>
        </p:nvSpPr>
        <p:spPr bwMode="auto">
          <a:xfrm>
            <a:off x="7307263" y="1593667"/>
            <a:ext cx="14351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1 200 mm</a:t>
            </a:r>
            <a:endParaRPr lang="cs-CZ" sz="160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4" name="Rectangle 5"/>
          <p:cNvSpPr>
            <a:spLocks/>
          </p:cNvSpPr>
          <p:nvPr/>
        </p:nvSpPr>
        <p:spPr bwMode="auto">
          <a:xfrm>
            <a:off x="538163" y="2120117"/>
            <a:ext cx="18669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Teplotní rozmezí</a:t>
            </a:r>
            <a:endParaRPr lang="cs-CZ" sz="160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6" name="Rectangle 7"/>
          <p:cNvSpPr>
            <a:spLocks/>
          </p:cNvSpPr>
          <p:nvPr/>
        </p:nvSpPr>
        <p:spPr bwMode="auto">
          <a:xfrm>
            <a:off x="3420368" y="2123331"/>
            <a:ext cx="8636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-50 °C</a:t>
            </a:r>
            <a:endParaRPr lang="cs-CZ" sz="16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7" name="Rectangle 8"/>
          <p:cNvSpPr>
            <a:spLocks/>
          </p:cNvSpPr>
          <p:nvPr/>
        </p:nvSpPr>
        <p:spPr bwMode="auto">
          <a:xfrm>
            <a:off x="6084168" y="2123331"/>
            <a:ext cx="10033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+80 °C</a:t>
            </a:r>
            <a:endParaRPr lang="cs-CZ" sz="16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298" name="Line 9"/>
          <p:cNvSpPr>
            <a:spLocks noChangeShapeType="1"/>
          </p:cNvSpPr>
          <p:nvPr/>
        </p:nvSpPr>
        <p:spPr bwMode="auto">
          <a:xfrm>
            <a:off x="4418484" y="1766289"/>
            <a:ext cx="280828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 sz="1600"/>
          </a:p>
        </p:txBody>
      </p:sp>
      <p:sp>
        <p:nvSpPr>
          <p:cNvPr id="12299" name="Line 10"/>
          <p:cNvSpPr>
            <a:spLocks noChangeShapeType="1"/>
          </p:cNvSpPr>
          <p:nvPr/>
        </p:nvSpPr>
        <p:spPr bwMode="auto">
          <a:xfrm>
            <a:off x="4211960" y="2284540"/>
            <a:ext cx="2088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2300" name="Line 11"/>
          <p:cNvSpPr>
            <a:spLocks noChangeShapeType="1"/>
          </p:cNvSpPr>
          <p:nvPr/>
        </p:nvSpPr>
        <p:spPr bwMode="auto">
          <a:xfrm>
            <a:off x="7164288" y="2284540"/>
            <a:ext cx="3240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2301" name="Rectangle 13"/>
          <p:cNvSpPr>
            <a:spLocks/>
          </p:cNvSpPr>
          <p:nvPr/>
        </p:nvSpPr>
        <p:spPr bwMode="auto">
          <a:xfrm>
            <a:off x="538163" y="2646567"/>
            <a:ext cx="18669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Hustota materiálu</a:t>
            </a:r>
            <a:endParaRPr lang="cs-CZ" sz="160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2" name="Rectangle 14"/>
          <p:cNvSpPr>
            <a:spLocks/>
          </p:cNvSpPr>
          <p:nvPr/>
        </p:nvSpPr>
        <p:spPr bwMode="auto">
          <a:xfrm>
            <a:off x="538162" y="3173017"/>
            <a:ext cx="2593678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Pevnost v tahu</a:t>
            </a: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538162" y="4225917"/>
            <a:ext cx="2665685" cy="484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Model pružnosti v tahu</a:t>
            </a:r>
          </a:p>
          <a:p>
            <a:r>
              <a:rPr lang="cs-CZ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(</a:t>
            </a:r>
            <a:r>
              <a:rPr lang="cs-CZ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Youngův</a:t>
            </a:r>
            <a:r>
              <a:rPr lang="cs-CZ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modul)</a:t>
            </a:r>
            <a:endParaRPr lang="cs-CZ" sz="1050" dirty="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4" name="Rectangle 16"/>
          <p:cNvSpPr>
            <a:spLocks/>
          </p:cNvSpPr>
          <p:nvPr/>
        </p:nvSpPr>
        <p:spPr bwMode="auto">
          <a:xfrm>
            <a:off x="538163" y="4752367"/>
            <a:ext cx="237765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Vrubová houževnatost</a:t>
            </a:r>
            <a:endParaRPr lang="cs-CZ" sz="160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5" name="Rectangle 17"/>
          <p:cNvSpPr>
            <a:spLocks/>
          </p:cNvSpPr>
          <p:nvPr/>
        </p:nvSpPr>
        <p:spPr bwMode="auto">
          <a:xfrm>
            <a:off x="538163" y="5278817"/>
            <a:ext cx="237765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Tvrdost dle Shorea</a:t>
            </a:r>
            <a:endParaRPr lang="cs-CZ" sz="160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6" name="Rectangle 18"/>
          <p:cNvSpPr>
            <a:spLocks/>
          </p:cNvSpPr>
          <p:nvPr/>
        </p:nvSpPr>
        <p:spPr bwMode="auto">
          <a:xfrm>
            <a:off x="538163" y="3699467"/>
            <a:ext cx="252166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Protažení na mezi kluzu</a:t>
            </a: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2307" name="Rectangle 19"/>
          <p:cNvSpPr>
            <a:spLocks/>
          </p:cNvSpPr>
          <p:nvPr/>
        </p:nvSpPr>
        <p:spPr bwMode="auto">
          <a:xfrm>
            <a:off x="538163" y="5805264"/>
            <a:ext cx="237765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cs-CZ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Teplotní dilatace</a:t>
            </a:r>
            <a:endParaRPr lang="cs-CZ" sz="1600">
              <a:solidFill>
                <a:schemeClr val="tx1">
                  <a:lumMod val="75000"/>
                  <a:lumOff val="2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64" name="Rectangle 3"/>
          <p:cNvSpPr>
            <a:spLocks/>
          </p:cNvSpPr>
          <p:nvPr/>
        </p:nvSpPr>
        <p:spPr bwMode="auto">
          <a:xfrm>
            <a:off x="3419474" y="2645286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0,960 g/cm</a:t>
            </a:r>
            <a:r>
              <a:rPr lang="cs-CZ" sz="1600" baseline="300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3</a:t>
            </a:r>
            <a:endParaRPr lang="cs-CZ" sz="1600" baseline="300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66" name="Rectangle 3"/>
          <p:cNvSpPr>
            <a:spLocks/>
          </p:cNvSpPr>
          <p:nvPr/>
        </p:nvSpPr>
        <p:spPr bwMode="auto">
          <a:xfrm>
            <a:off x="3419474" y="3181226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22 N/mm</a:t>
            </a:r>
            <a:r>
              <a:rPr lang="cs-CZ" sz="1600" baseline="300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</a:t>
            </a:r>
            <a:endParaRPr lang="cs-CZ" sz="1600" baseline="300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73" name="Rectangle 3"/>
          <p:cNvSpPr>
            <a:spLocks/>
          </p:cNvSpPr>
          <p:nvPr/>
        </p:nvSpPr>
        <p:spPr bwMode="auto">
          <a:xfrm>
            <a:off x="3419474" y="3704332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&gt;50 %</a:t>
            </a:r>
            <a:endParaRPr lang="cs-CZ" sz="160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75" name="Rectangle 3"/>
          <p:cNvSpPr>
            <a:spLocks/>
          </p:cNvSpPr>
          <p:nvPr/>
        </p:nvSpPr>
        <p:spPr bwMode="auto">
          <a:xfrm>
            <a:off x="3419474" y="4240138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800 N/mm</a:t>
            </a:r>
            <a:r>
              <a:rPr lang="cs-CZ" sz="1600" baseline="300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</a:t>
            </a:r>
            <a:endParaRPr lang="cs-CZ" sz="1600" baseline="300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77" name="Rectangle 3"/>
          <p:cNvSpPr>
            <a:spLocks/>
          </p:cNvSpPr>
          <p:nvPr/>
        </p:nvSpPr>
        <p:spPr bwMode="auto">
          <a:xfrm>
            <a:off x="3419474" y="4769594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12 </a:t>
            </a:r>
            <a:r>
              <a:rPr lang="cs-CZ" sz="1600" dirty="0" err="1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mJ</a:t>
            </a:r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/mm</a:t>
            </a:r>
            <a:r>
              <a:rPr lang="cs-CZ" sz="1600" baseline="300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</a:t>
            </a:r>
            <a:endParaRPr lang="cs-CZ" sz="1600" baseline="300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79" name="Rectangle 3"/>
          <p:cNvSpPr>
            <a:spLocks/>
          </p:cNvSpPr>
          <p:nvPr/>
        </p:nvSpPr>
        <p:spPr bwMode="auto">
          <a:xfrm>
            <a:off x="3419474" y="5288508"/>
            <a:ext cx="504095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 63</a:t>
            </a:r>
            <a:endParaRPr lang="cs-CZ" sz="16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81" name="Rectangle 3"/>
          <p:cNvSpPr>
            <a:spLocks/>
          </p:cNvSpPr>
          <p:nvPr/>
        </p:nvSpPr>
        <p:spPr bwMode="auto">
          <a:xfrm>
            <a:off x="3419474" y="5817964"/>
            <a:ext cx="496894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 mm/10 °C</a:t>
            </a:r>
            <a:endParaRPr lang="cs-CZ" sz="160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82" name="Rectangle 6"/>
          <p:cNvSpPr>
            <a:spLocks/>
          </p:cNvSpPr>
          <p:nvPr/>
        </p:nvSpPr>
        <p:spPr bwMode="auto">
          <a:xfrm>
            <a:off x="7514554" y="2051050"/>
            <a:ext cx="93610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+100 °C</a:t>
            </a:r>
            <a:br>
              <a:rPr lang="cs-CZ" sz="16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</a:br>
            <a:r>
              <a:rPr lang="cs-CZ" sz="9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(krátkodobě)</a:t>
            </a:r>
            <a:endParaRPr lang="cs-CZ" sz="900" dirty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_marek\ViennaConsulting\_odprezentuj.cz\UCA-Plastics\grafika\krivky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</p:spPr>
      </p:pic>
      <p:sp>
        <p:nvSpPr>
          <p:cNvPr id="13314" name="Rectangle 1"/>
          <p:cNvSpPr>
            <a:spLocks/>
          </p:cNvSpPr>
          <p:nvPr/>
        </p:nvSpPr>
        <p:spPr bwMode="auto">
          <a:xfrm>
            <a:off x="466452" y="4293096"/>
            <a:ext cx="2737396" cy="630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6000" tIns="38100" rIns="36000" bIns="38100">
            <a:spAutoFit/>
          </a:bodyPr>
          <a:lstStyle/>
          <a:p>
            <a:pPr algn="ctr"/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  <a:t>Stabilita vůči vlivům venkovního prostředí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3315" name="Rectangle 2"/>
          <p:cNvSpPr>
            <a:spLocks/>
          </p:cNvSpPr>
          <p:nvPr/>
        </p:nvSpPr>
        <p:spPr bwMode="auto">
          <a:xfrm>
            <a:off x="3568043" y="4293096"/>
            <a:ext cx="2298700" cy="630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6000" tIns="38100" rIns="36000" bIns="38100">
            <a:spAutoFit/>
          </a:bodyPr>
          <a:lstStyle/>
          <a:p>
            <a:pPr algn="ctr"/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 charset="0"/>
                <a:sym typeface="Helvetica" charset="0"/>
              </a:rPr>
              <a:t>Dobré izolační vlastnosti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Přednosti materiálu</a:t>
            </a:r>
          </a:p>
        </p:txBody>
      </p:sp>
      <p:sp>
        <p:nvSpPr>
          <p:cNvPr id="13317" name="Rectangle 4"/>
          <p:cNvSpPr>
            <a:spLocks/>
          </p:cNvSpPr>
          <p:nvPr/>
        </p:nvSpPr>
        <p:spPr bwMode="auto">
          <a:xfrm>
            <a:off x="6230938" y="4293096"/>
            <a:ext cx="2298700" cy="3539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6000" tIns="38100" rIns="36000" bIns="38100">
            <a:spAutoFit/>
          </a:bodyPr>
          <a:lstStyle/>
          <a:p>
            <a:pPr algn="ctr"/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" charset="0"/>
                <a:sym typeface="Helvetica" charset="0"/>
              </a:rPr>
              <a:t>Materiálová paměť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170" name="Picture 2" descr="C:\_marek\ViennaConsulting\_odprezentuj.cz\UCA-Plastics\grafika\ico-izola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049626"/>
            <a:ext cx="2018226" cy="2018226"/>
          </a:xfrm>
          <a:prstGeom prst="rect">
            <a:avLst/>
          </a:prstGeom>
          <a:noFill/>
        </p:spPr>
      </p:pic>
      <p:pic>
        <p:nvPicPr>
          <p:cNvPr id="7171" name="Picture 3" descr="C:\_marek\ViennaConsulting\_odprezentuj.cz\UCA-Plastics\grafika\ico-mater-pam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063" y="2034360"/>
            <a:ext cx="2450274" cy="2048758"/>
          </a:xfrm>
          <a:prstGeom prst="rect">
            <a:avLst/>
          </a:prstGeom>
          <a:noFill/>
        </p:spPr>
      </p:pic>
      <p:pic>
        <p:nvPicPr>
          <p:cNvPr id="7172" name="Picture 4" descr="C:\_marek\ViennaConsulting\_odprezentuj.cz\UCA-Plastics\grafika\ico-stabilita-vuci-vnejsk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24382"/>
            <a:ext cx="2602070" cy="246871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marek\ViennaConsulting\_odprezentuj.cz\UCA-Plastics\grafika\krivky5c.png"/>
          <p:cNvPicPr>
            <a:picLocks noChangeAspect="1" noChangeArrowheads="1"/>
          </p:cNvPicPr>
          <p:nvPr/>
        </p:nvPicPr>
        <p:blipFill>
          <a:blip r:embed="rId2" cstate="print"/>
          <a:srcRect t="31100" r="53150"/>
          <a:stretch>
            <a:fillRect/>
          </a:stretch>
        </p:blipFill>
        <p:spPr bwMode="auto">
          <a:xfrm>
            <a:off x="0" y="2132856"/>
            <a:ext cx="4283968" cy="4725144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 bwMode="auto">
          <a:xfrm>
            <a:off x="4283968" y="0"/>
            <a:ext cx="4860032" cy="6858000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556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2" descr="C:\_marek\ViennaConsulting\_odprezentuj.cz\UCA-Plastics\grafika\zavorky.png"/>
          <p:cNvPicPr>
            <a:picLocks noChangeAspect="1" noChangeArrowheads="1"/>
          </p:cNvPicPr>
          <p:nvPr/>
        </p:nvPicPr>
        <p:blipFill>
          <a:blip r:embed="rId3" cstate="print"/>
          <a:srcRect r="2500"/>
          <a:stretch>
            <a:fillRect/>
          </a:stretch>
        </p:blipFill>
        <p:spPr bwMode="auto">
          <a:xfrm>
            <a:off x="4398720" y="91469"/>
            <a:ext cx="2332675" cy="2636502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4788024" y="883432"/>
            <a:ext cx="3888432" cy="53424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38100" tIns="38100" rIns="38100" bIns="38100">
            <a:spAutoFit/>
          </a:bodyPr>
          <a:lstStyle/>
          <a:p>
            <a:pPr>
              <a:spcBef>
                <a:spcPct val="0"/>
              </a:spcBef>
            </a:pPr>
            <a:r>
              <a:rPr lang="cs-CZ" sz="2400" b="1" dirty="0" smtClean="0">
                <a:solidFill>
                  <a:schemeClr val="bg1"/>
                </a:solidFill>
              </a:rPr>
              <a:t>Pro získání podrobnějších informací nás prosím kontaktujte!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endParaRPr lang="cs-CZ" sz="2000" b="1" dirty="0" smtClean="0">
              <a:solidFill>
                <a:schemeClr val="bg1"/>
              </a:solidFill>
              <a:ea typeface="ヒラギノ角ゴ ProN W6" charset="0"/>
              <a:cs typeface="ヒラギノ角ゴ ProN W6" charset="0"/>
            </a:endParaRPr>
          </a:p>
          <a:p>
            <a:pPr>
              <a:spcBef>
                <a:spcPts val="500"/>
              </a:spcBef>
            </a:pPr>
            <a:endParaRPr lang="cs-CZ" sz="2000" b="1" dirty="0" smtClean="0">
              <a:solidFill>
                <a:schemeClr val="bg1"/>
              </a:solidFill>
              <a:ea typeface="ヒラギノ角ゴ ProN W6" charset="0"/>
              <a:cs typeface="ヒラギノ角ゴ ProN W6" charset="0"/>
            </a:endParaRPr>
          </a:p>
          <a:p>
            <a:pPr>
              <a:spcBef>
                <a:spcPts val="500"/>
              </a:spcBef>
            </a:pPr>
            <a:endParaRPr lang="cs-CZ" sz="1600" b="1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r>
              <a:rPr lang="cs-CZ" sz="1600" b="1" dirty="0" smtClean="0">
                <a:solidFill>
                  <a:schemeClr val="bg1"/>
                </a:solidFill>
              </a:rPr>
              <a:t>UCA a.s.</a:t>
            </a:r>
            <a:endParaRPr lang="cs-CZ" sz="1600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J. Hory 1494</a:t>
            </a: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272 01  Kladno</a:t>
            </a:r>
          </a:p>
          <a:p>
            <a:pPr>
              <a:spcBef>
                <a:spcPts val="500"/>
              </a:spcBef>
            </a:pPr>
            <a:endParaRPr lang="cs-CZ" sz="1600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Tel.: +420 312 243 224</a:t>
            </a: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Fax.: +420 312 243 221</a:t>
            </a: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Mobil: +420 774 522 654</a:t>
            </a:r>
          </a:p>
          <a:p>
            <a:pPr>
              <a:spcBef>
                <a:spcPts val="500"/>
              </a:spcBef>
            </a:pPr>
            <a:endParaRPr lang="cs-CZ" sz="1600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r>
              <a:rPr lang="cs-CZ" sz="1600" dirty="0" smtClean="0">
                <a:solidFill>
                  <a:schemeClr val="bg1"/>
                </a:solidFill>
              </a:rPr>
              <a:t>E-mail: </a:t>
            </a:r>
            <a:r>
              <a:rPr lang="cs-CZ" sz="1600" dirty="0" err="1" smtClean="0">
                <a:solidFill>
                  <a:schemeClr val="bg1"/>
                </a:solidFill>
                <a:hlinkClick r:id="rId4"/>
              </a:rPr>
              <a:t>info</a:t>
            </a:r>
            <a:r>
              <a:rPr lang="cs-CZ" sz="1600" dirty="0" smtClean="0">
                <a:solidFill>
                  <a:schemeClr val="bg1"/>
                </a:solidFill>
                <a:hlinkClick r:id="rId4"/>
              </a:rPr>
              <a:t>@</a:t>
            </a:r>
            <a:r>
              <a:rPr lang="cs-CZ" sz="1600" dirty="0" err="1" smtClean="0">
                <a:solidFill>
                  <a:schemeClr val="bg1"/>
                </a:solidFill>
                <a:hlinkClick r:id="rId4"/>
              </a:rPr>
              <a:t>uca</a:t>
            </a:r>
            <a:r>
              <a:rPr lang="cs-CZ" sz="1600" dirty="0" smtClean="0">
                <a:solidFill>
                  <a:schemeClr val="bg1"/>
                </a:solidFill>
                <a:hlinkClick r:id="rId4"/>
              </a:rPr>
              <a:t>-</a:t>
            </a:r>
            <a:r>
              <a:rPr lang="cs-CZ" sz="1600" dirty="0" err="1" smtClean="0">
                <a:solidFill>
                  <a:schemeClr val="bg1"/>
                </a:solidFill>
                <a:hlinkClick r:id="rId4"/>
              </a:rPr>
              <a:t>plastic.cz</a:t>
            </a:r>
            <a:endParaRPr lang="cs-CZ" sz="1600" dirty="0" smtClean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</a:pPr>
            <a:r>
              <a:rPr lang="cs-CZ" b="1" dirty="0" smtClean="0">
                <a:solidFill>
                  <a:schemeClr val="bg1"/>
                </a:solidFill>
                <a:hlinkClick r:id="rId5"/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  <a:hlinkClick r:id="rId5"/>
              </a:rPr>
              <a:t>uca</a:t>
            </a:r>
            <a:r>
              <a:rPr lang="cs-CZ" b="1" dirty="0" smtClean="0">
                <a:solidFill>
                  <a:schemeClr val="bg1"/>
                </a:solidFill>
                <a:hlinkClick r:id="rId5"/>
              </a:rPr>
              <a:t>-</a:t>
            </a:r>
            <a:r>
              <a:rPr lang="cs-CZ" b="1" dirty="0" err="1" smtClean="0">
                <a:solidFill>
                  <a:schemeClr val="bg1"/>
                </a:solidFill>
                <a:hlinkClick r:id="rId5"/>
              </a:rPr>
              <a:t>plastic.cz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12" name="Picture 2" descr="C:\_marek\ViennaConsulting\_odprezentuj.cz\UCA-Plastics\grafika\logo-UCAprezentace.png"/>
          <p:cNvPicPr>
            <a:picLocks noChangeAspect="1" noChangeArrowheads="1"/>
          </p:cNvPicPr>
          <p:nvPr/>
        </p:nvPicPr>
        <p:blipFill>
          <a:blip r:embed="rId6" cstate="print"/>
          <a:srcRect r="315"/>
          <a:stretch>
            <a:fillRect/>
          </a:stretch>
        </p:blipFill>
        <p:spPr bwMode="auto">
          <a:xfrm>
            <a:off x="522452" y="561203"/>
            <a:ext cx="3247201" cy="185675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marek\ViennaConsulting\_odprezentuj.cz\UCA-Plastics\grafika\krivky1.png"/>
          <p:cNvPicPr>
            <a:picLocks noChangeAspect="1" noChangeArrowheads="1"/>
          </p:cNvPicPr>
          <p:nvPr/>
        </p:nvPicPr>
        <p:blipFill>
          <a:blip r:embed="rId2" cstate="print"/>
          <a:srcRect l="14565" b="34804"/>
          <a:stretch>
            <a:fillRect/>
          </a:stretch>
        </p:blipFill>
        <p:spPr bwMode="auto">
          <a:xfrm>
            <a:off x="0" y="2420888"/>
            <a:ext cx="7852163" cy="4437112"/>
          </a:xfrm>
          <a:prstGeom prst="rect">
            <a:avLst/>
          </a:prstGeom>
          <a:noFill/>
        </p:spPr>
      </p:pic>
      <p:pic>
        <p:nvPicPr>
          <p:cNvPr id="3075" name="Picture 3" descr="C:\Users\Marek\Desktop\uca-monitor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3186"/>
          <a:stretch>
            <a:fillRect/>
          </a:stretch>
        </p:blipFill>
        <p:spPr bwMode="auto">
          <a:xfrm>
            <a:off x="2339753" y="291798"/>
            <a:ext cx="6629530" cy="6017522"/>
          </a:xfrm>
          <a:prstGeom prst="rect">
            <a:avLst/>
          </a:prstGeom>
          <a:noFill/>
          <a:effectLst>
            <a:outerShdw blurRad="3683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Pětiúhelník 8"/>
          <p:cNvSpPr/>
          <p:nvPr/>
        </p:nvSpPr>
        <p:spPr>
          <a:xfrm>
            <a:off x="0" y="2433899"/>
            <a:ext cx="4572000" cy="1800200"/>
          </a:xfrm>
          <a:prstGeom prst="homePlate">
            <a:avLst/>
          </a:prstGeom>
          <a:gradFill>
            <a:gsLst>
              <a:gs pos="0">
                <a:srgbClr val="0088B8">
                  <a:alpha val="75000"/>
                </a:srgbClr>
              </a:gs>
              <a:gs pos="23000">
                <a:srgbClr val="008BBC">
                  <a:alpha val="75000"/>
                </a:srgbClr>
              </a:gs>
              <a:gs pos="100000">
                <a:srgbClr val="00AEEF">
                  <a:alpha val="75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11560" y="2662704"/>
            <a:ext cx="2664296" cy="135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Krádeže plechů a s tím spojená nákladná údržba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1560" y="2060848"/>
            <a:ext cx="3384376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s-CZ" sz="1600" dirty="0" smtClean="0">
                <a:solidFill>
                  <a:srgbClr val="00AEEF"/>
                </a:solidFill>
              </a:rPr>
              <a:t>AKUTNÍ PROBLÉM</a:t>
            </a:r>
            <a:endParaRPr lang="cs-CZ" sz="1600" dirty="0">
              <a:solidFill>
                <a:srgbClr val="00AEE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ek\Desktop\potrubi-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1329257" cy="8496943"/>
          </a:xfrm>
          <a:prstGeom prst="rect">
            <a:avLst/>
          </a:prstGeom>
          <a:noFill/>
        </p:spPr>
      </p:pic>
      <p:sp>
        <p:nvSpPr>
          <p:cNvPr id="16" name="Nadpis 1"/>
          <p:cNvSpPr txBox="1">
            <a:spLocks/>
          </p:cNvSpPr>
          <p:nvPr/>
        </p:nvSpPr>
        <p:spPr>
          <a:xfrm rot="610237">
            <a:off x="1311076" y="3075271"/>
            <a:ext cx="7596336" cy="2074242"/>
          </a:xfrm>
          <a:prstGeom prst="homePlate">
            <a:avLst/>
          </a:prstGeom>
          <a:scene3d>
            <a:camera prst="perspectiveContrastingRightFacing" fov="4800000">
              <a:rot lat="1440000" lon="18180000" rev="27112"/>
            </a:camera>
            <a:lightRig rig="threePt" dir="t"/>
          </a:scene3d>
        </p:spPr>
        <p:txBody>
          <a:bodyPr vert="horz" lIns="91440" tIns="45720" rIns="91440" bIns="45720" rtlCol="0" anchor="ctr">
            <a:noAutofit/>
            <a:sp3d prstMaterial="metal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Plastové vrchní izolace </a:t>
            </a:r>
            <a:b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 materiálu </a:t>
            </a:r>
            <a:r>
              <a:rPr kumimoji="0" lang="cs-CZ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Thermostone®UCA</a:t>
            </a:r>
            <a:r>
              <a:rPr kumimoji="0" lang="cs-CZ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Obdélník 16"/>
          <p:cNvSpPr/>
          <p:nvPr/>
        </p:nvSpPr>
        <p:spPr>
          <a:xfrm rot="804022">
            <a:off x="1259632" y="3356992"/>
            <a:ext cx="2565418" cy="707886"/>
          </a:xfrm>
          <a:prstGeom prst="rect">
            <a:avLst/>
          </a:prstGeom>
          <a:scene3d>
            <a:camera prst="perspectiveContrastingRightFacing" fov="3600000">
              <a:rot lat="617669" lon="20755984" rev="1511890"/>
            </a:camera>
            <a:lightRig rig="threePt" dir="t"/>
          </a:scene3d>
        </p:spPr>
        <p:txBody>
          <a:bodyPr wrap="square">
            <a:spAutoFit/>
            <a:sp3d prstMaterial="metal"/>
          </a:bodyPr>
          <a:lstStyle/>
          <a:p>
            <a:r>
              <a:rPr lang="cs-CZ" sz="4000" b="1" dirty="0">
                <a:solidFill>
                  <a:srgbClr val="00AEEF"/>
                </a:solidFill>
              </a:rPr>
              <a:t>ŘEŠENÍ </a:t>
            </a:r>
            <a:endParaRPr lang="cs-CZ" sz="4000" dirty="0"/>
          </a:p>
        </p:txBody>
      </p:sp>
      <p:sp>
        <p:nvSpPr>
          <p:cNvPr id="20" name="Obdélník 19"/>
          <p:cNvSpPr/>
          <p:nvPr/>
        </p:nvSpPr>
        <p:spPr>
          <a:xfrm>
            <a:off x="7020272" y="6669360"/>
            <a:ext cx="3851920" cy="1440160"/>
          </a:xfrm>
          <a:prstGeom prst="rect">
            <a:avLst/>
          </a:prstGeom>
          <a:gradFill>
            <a:gsLst>
              <a:gs pos="0">
                <a:srgbClr val="0088B8">
                  <a:alpha val="75000"/>
                </a:srgbClr>
              </a:gs>
              <a:gs pos="23000">
                <a:srgbClr val="008BBC">
                  <a:alpha val="75000"/>
                </a:srgbClr>
              </a:gs>
              <a:gs pos="100000">
                <a:srgbClr val="00AEEF">
                  <a:alpha val="75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266700">
              <a:spcBef>
                <a:spcPts val="1200"/>
              </a:spcBef>
            </a:pPr>
            <a:endParaRPr lang="cs-CZ" sz="1050" dirty="0" smtClean="0">
              <a:solidFill>
                <a:schemeClr val="tx1"/>
              </a:solidFill>
            </a:endParaRPr>
          </a:p>
          <a:p>
            <a:pPr marL="266700"/>
            <a:r>
              <a:rPr lang="cs-CZ" sz="1600" dirty="0" smtClean="0">
                <a:solidFill>
                  <a:schemeClr val="bg1"/>
                </a:solidFill>
              </a:rPr>
              <a:t>VÝROBCE MATERIÁLU</a:t>
            </a:r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21" name="Picture 3" descr="C:\_marek\ViennaConsulting\_odprezentuj.cz\UCA-Plastics\grafika\roechlin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36296" y="7317432"/>
            <a:ext cx="2800810" cy="53775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ek\Desktop\potrubi-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0" name="Pětiúhelník 19"/>
          <p:cNvSpPr/>
          <p:nvPr/>
        </p:nvSpPr>
        <p:spPr>
          <a:xfrm rot="10800000">
            <a:off x="3275856" y="4293096"/>
            <a:ext cx="5868144" cy="2069492"/>
          </a:xfrm>
          <a:prstGeom prst="homePlate">
            <a:avLst/>
          </a:prstGeom>
          <a:gradFill>
            <a:gsLst>
              <a:gs pos="0">
                <a:srgbClr val="0088B8">
                  <a:alpha val="75000"/>
                </a:srgbClr>
              </a:gs>
              <a:gs pos="23000">
                <a:srgbClr val="008BBC">
                  <a:alpha val="75000"/>
                </a:srgbClr>
              </a:gs>
              <a:gs pos="100000">
                <a:srgbClr val="00AEEF">
                  <a:alpha val="75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266700">
              <a:spcBef>
                <a:spcPts val="1200"/>
              </a:spcBef>
              <a:tabLst>
                <a:tab pos="1885950" algn="l"/>
              </a:tabLst>
            </a:pP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39952" y="4392161"/>
            <a:ext cx="47525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spcBef>
                <a:spcPts val="1200"/>
              </a:spcBef>
              <a:tabLst>
                <a:tab pos="1885950" algn="l"/>
              </a:tabLst>
            </a:pPr>
            <a:endParaRPr lang="cs-CZ" sz="1100" dirty="0" smtClean="0"/>
          </a:p>
          <a:p>
            <a:pPr marL="266700">
              <a:spcAft>
                <a:spcPts val="600"/>
              </a:spcAft>
              <a:tabLst>
                <a:tab pos="1885950" algn="l"/>
              </a:tabLst>
            </a:pPr>
            <a:r>
              <a:rPr lang="cs-CZ" b="1" cap="all" dirty="0" smtClean="0">
                <a:solidFill>
                  <a:schemeClr val="bg1"/>
                </a:solidFill>
              </a:rPr>
              <a:t>Ukázková realizace</a:t>
            </a:r>
          </a:p>
          <a:p>
            <a:pPr marL="266700">
              <a:tabLst>
                <a:tab pos="1971675" algn="l"/>
              </a:tabLst>
            </a:pPr>
            <a:r>
              <a:rPr lang="cs-CZ" sz="1600" b="1" dirty="0" smtClean="0">
                <a:solidFill>
                  <a:schemeClr val="bg1"/>
                </a:solidFill>
              </a:rPr>
              <a:t>Místo</a:t>
            </a:r>
            <a:r>
              <a:rPr lang="cs-CZ" sz="1600" dirty="0" smtClean="0">
                <a:solidFill>
                  <a:schemeClr val="bg1"/>
                </a:solidFill>
              </a:rPr>
              <a:t>	Kladno</a:t>
            </a:r>
          </a:p>
          <a:p>
            <a:pPr marL="266700">
              <a:tabLst>
                <a:tab pos="1971675" algn="l"/>
              </a:tabLst>
            </a:pPr>
            <a:r>
              <a:rPr lang="cs-CZ" sz="1600" b="1" dirty="0" smtClean="0">
                <a:solidFill>
                  <a:schemeClr val="bg1"/>
                </a:solidFill>
              </a:rPr>
              <a:t>Délka</a:t>
            </a:r>
            <a:r>
              <a:rPr lang="cs-CZ" sz="1600" dirty="0" smtClean="0">
                <a:solidFill>
                  <a:schemeClr val="bg1"/>
                </a:solidFill>
              </a:rPr>
              <a:t>	4,5 km</a:t>
            </a:r>
          </a:p>
          <a:p>
            <a:pPr marL="266700">
              <a:tabLst>
                <a:tab pos="1971675" algn="l"/>
              </a:tabLst>
            </a:pPr>
            <a:r>
              <a:rPr lang="cs-CZ" sz="1600" b="1" dirty="0" smtClean="0">
                <a:solidFill>
                  <a:schemeClr val="bg1"/>
                </a:solidFill>
              </a:rPr>
              <a:t>Rok výstavby</a:t>
            </a:r>
            <a:r>
              <a:rPr lang="cs-CZ" sz="1600" dirty="0" smtClean="0">
                <a:solidFill>
                  <a:schemeClr val="bg1"/>
                </a:solidFill>
              </a:rPr>
              <a:t>	2010</a:t>
            </a:r>
          </a:p>
          <a:p>
            <a:pPr marL="266700">
              <a:tabLst>
                <a:tab pos="1971675" algn="l"/>
              </a:tabLst>
            </a:pPr>
            <a:r>
              <a:rPr lang="cs-CZ" sz="1600" b="1" dirty="0" smtClean="0">
                <a:solidFill>
                  <a:schemeClr val="bg1"/>
                </a:solidFill>
              </a:rPr>
              <a:t>Aktuální stav</a:t>
            </a:r>
            <a:r>
              <a:rPr lang="cs-CZ" sz="1600" dirty="0" smtClean="0">
                <a:solidFill>
                  <a:schemeClr val="bg1"/>
                </a:solidFill>
              </a:rPr>
              <a:t>	bez jakéhokoli poškození</a:t>
            </a:r>
          </a:p>
          <a:p>
            <a:pPr marL="266700">
              <a:tabLst>
                <a:tab pos="1971675" algn="l"/>
              </a:tabLst>
            </a:pPr>
            <a:r>
              <a:rPr lang="cs-CZ" sz="1600" dirty="0" smtClean="0">
                <a:solidFill>
                  <a:schemeClr val="bg1"/>
                </a:solidFill>
              </a:rPr>
              <a:t>	</a:t>
            </a:r>
            <a:r>
              <a:rPr lang="cs-CZ" sz="1200" dirty="0" smtClean="0">
                <a:solidFill>
                  <a:schemeClr val="bg1"/>
                </a:solidFill>
              </a:rPr>
              <a:t>(viz foto z roku 2012)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556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4" name="Picture 3" descr="C:\_marek\ViennaConsulting\_odprezentuj.cz\UCA-Plastics\grafika\krivky4b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6942"/>
            <a:ext cx="9166589" cy="6874941"/>
          </a:xfrm>
          <a:prstGeom prst="rect">
            <a:avLst/>
          </a:prstGeom>
          <a:noFill/>
        </p:spPr>
      </p:pic>
      <p:grpSp>
        <p:nvGrpSpPr>
          <p:cNvPr id="21" name="Skupina 20"/>
          <p:cNvGrpSpPr/>
          <p:nvPr/>
        </p:nvGrpSpPr>
        <p:grpSpPr>
          <a:xfrm>
            <a:off x="467544" y="2348880"/>
            <a:ext cx="8280920" cy="720080"/>
            <a:chOff x="467544" y="2348880"/>
            <a:chExt cx="8280920" cy="720080"/>
          </a:xfrm>
        </p:grpSpPr>
        <p:sp>
          <p:nvSpPr>
            <p:cNvPr id="18" name="Pětiúhelník 17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Pětiúhelník 18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solidFill>
              <a:srgbClr val="BEDAE3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3635896" y="2348880"/>
              <a:ext cx="1152128" cy="72008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467544" y="3140968"/>
            <a:ext cx="8280920" cy="720080"/>
            <a:chOff x="467544" y="2348880"/>
            <a:chExt cx="8280920" cy="720080"/>
          </a:xfrm>
        </p:grpSpPr>
        <p:sp>
          <p:nvSpPr>
            <p:cNvPr id="23" name="Pětiúhelník 22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Pětiúhelník 23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solidFill>
              <a:srgbClr val="BEDAE3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3635896" y="2348880"/>
              <a:ext cx="1152128" cy="72008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467544" y="3933056"/>
            <a:ext cx="8280920" cy="720080"/>
            <a:chOff x="467544" y="2348880"/>
            <a:chExt cx="8280920" cy="720080"/>
          </a:xfrm>
        </p:grpSpPr>
        <p:sp>
          <p:nvSpPr>
            <p:cNvPr id="27" name="Pětiúhelník 26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Pětiúhelník 27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solidFill>
              <a:srgbClr val="BEDAE3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3635896" y="2348880"/>
              <a:ext cx="1152128" cy="72008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467544" y="4725144"/>
            <a:ext cx="8280920" cy="720080"/>
            <a:chOff x="467544" y="2348880"/>
            <a:chExt cx="8280920" cy="720080"/>
          </a:xfrm>
        </p:grpSpPr>
        <p:sp>
          <p:nvSpPr>
            <p:cNvPr id="31" name="Pětiúhelník 30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Pětiúhelník 31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solidFill>
              <a:srgbClr val="BEDAE3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3635896" y="2348880"/>
              <a:ext cx="1152128" cy="72008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467544" y="5517232"/>
            <a:ext cx="8280920" cy="720080"/>
            <a:chOff x="467544" y="2348880"/>
            <a:chExt cx="8280920" cy="720080"/>
          </a:xfrm>
        </p:grpSpPr>
        <p:sp>
          <p:nvSpPr>
            <p:cNvPr id="35" name="Pětiúhelník 34"/>
            <p:cNvSpPr/>
            <p:nvPr/>
          </p:nvSpPr>
          <p:spPr>
            <a:xfrm>
              <a:off x="4572000" y="2348880"/>
              <a:ext cx="4176464" cy="72008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Pětiúhelník 35"/>
            <p:cNvSpPr/>
            <p:nvPr/>
          </p:nvSpPr>
          <p:spPr>
            <a:xfrm rot="10800000">
              <a:off x="467544" y="2348880"/>
              <a:ext cx="4104456" cy="720080"/>
            </a:xfrm>
            <a:prstGeom prst="homePlate">
              <a:avLst/>
            </a:prstGeom>
            <a:solidFill>
              <a:srgbClr val="BEDAE3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3635896" y="2348880"/>
              <a:ext cx="1152128" cy="72008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538957" y="2348881"/>
          <a:ext cx="8066087" cy="39604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3717"/>
                <a:gridCol w="2016224"/>
                <a:gridCol w="3096146"/>
              </a:tblGrid>
              <a:tr h="79289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sym typeface="Lucida Grande" charset="0"/>
                        </a:rPr>
                        <a:t>Vyšší 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600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400" b="1" u="none" strike="noStrike" cap="all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Lucida Grande" charset="0"/>
                        </a:rPr>
                        <a:t>Pořizovací cena</a:t>
                      </a:r>
                      <a:endParaRPr kumimoji="0" lang="cs-CZ" sz="1400" b="1" i="0" u="none" strike="noStrike" cap="all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5BD2D"/>
                          </a:solidFill>
                          <a:effectLst/>
                          <a:sym typeface="Lucida Grande" charset="0"/>
                        </a:rPr>
                        <a:t>Nižší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75BD2D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008000" marR="38100" marT="38100" marB="38100" anchor="ctr" horzOverflow="overflow"/>
                </a:tc>
              </a:tr>
              <a:tr h="79087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sym typeface="Lucida Grande" charset="0"/>
                        </a:rPr>
                        <a:t>Opakované nátěry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600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400" b="1" u="none" strike="noStrike" cap="all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Lucida Grande" charset="0"/>
                        </a:rPr>
                        <a:t>Nároky na údržbu</a:t>
                      </a:r>
                      <a:endParaRPr kumimoji="0" lang="cs-CZ" sz="1400" b="1" i="0" u="none" strike="noStrike" cap="all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5BD2D"/>
                          </a:solidFill>
                          <a:effectLst/>
                          <a:sym typeface="Lucida Grande" charset="0"/>
                        </a:rPr>
                        <a:t>Minimální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75BD2D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008000" marR="38100" marT="38100" marB="38100" anchor="ctr" horzOverflow="overflow"/>
                </a:tc>
              </a:tr>
              <a:tr h="79289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sym typeface="Lucida Grande" charset="0"/>
                        </a:rPr>
                        <a:t>Vyšší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600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400" b="1" u="none" strike="noStrike" cap="all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Lucida Grande" charset="0"/>
                        </a:rPr>
                        <a:t>Hmotnost</a:t>
                      </a:r>
                      <a:endParaRPr kumimoji="0" lang="cs-CZ" sz="1400" b="1" i="0" u="none" strike="noStrike" cap="all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5BD2D"/>
                          </a:solidFill>
                          <a:effectLst/>
                          <a:sym typeface="Lucida Grande" charset="0"/>
                        </a:rPr>
                        <a:t>Nižší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75BD2D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008000" marR="38100" marT="38100" marB="38100" anchor="ctr" horzOverflow="overflow"/>
                </a:tc>
              </a:tr>
              <a:tr h="79289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sym typeface="Lucida Grande" charset="0"/>
                        </a:rPr>
                        <a:t>Zanedbatelný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600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400" b="1" u="none" strike="noStrike" cap="all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Lucida Grande" charset="0"/>
                        </a:rPr>
                        <a:t>Izolační efekt</a:t>
                      </a:r>
                      <a:endParaRPr kumimoji="0" lang="cs-CZ" sz="1400" b="1" i="0" u="none" strike="noStrike" cap="all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5BD2D"/>
                          </a:solidFill>
                          <a:effectLst/>
                          <a:sym typeface="Lucida Grande" charset="0"/>
                        </a:rPr>
                        <a:t>Vyšší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75BD2D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008000" marR="38100" marT="38100" marB="38100" anchor="ctr" horzOverflow="overflow"/>
                </a:tc>
              </a:tr>
              <a:tr h="79087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sym typeface="Lucida Grande" charset="0"/>
                        </a:rPr>
                        <a:t>Střední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600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400" b="1" u="none" strike="noStrike" cap="all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Lucida Grande" charset="0"/>
                        </a:rPr>
                        <a:t>Riziko krádeže</a:t>
                      </a:r>
                      <a:endParaRPr kumimoji="0" lang="cs-CZ" sz="1400" b="1" i="0" u="none" strike="noStrike" cap="all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58800" algn="l"/>
                        </a:tabLst>
                      </a:pPr>
                      <a:r>
                        <a:rPr kumimoji="0" lang="cs-CZ" sz="180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5BD2D"/>
                          </a:solidFill>
                          <a:effectLst/>
                          <a:sym typeface="Lucida Grande" charset="0"/>
                        </a:rPr>
                        <a:t>Minimální</a:t>
                      </a:r>
                      <a:endParaRPr kumimoji="0" lang="cs-CZ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75BD2D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008000" marR="38100" marT="38100" marB="38100" anchor="ctr" horzOverflow="overflow"/>
                </a:tc>
              </a:tr>
            </a:tbl>
          </a:graphicData>
        </a:graphic>
      </p:graphicFrame>
      <p:pic>
        <p:nvPicPr>
          <p:cNvPr id="5122" name="Picture 2" descr="C:\_marek\ViennaConsulting\_odprezentuj.cz\UCA-Plastics\grafika\porovna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5454" y="476900"/>
            <a:ext cx="3172516" cy="791860"/>
          </a:xfrm>
          <a:prstGeom prst="rect">
            <a:avLst/>
          </a:prstGeom>
          <a:noFill/>
        </p:spPr>
      </p:pic>
      <p:sp>
        <p:nvSpPr>
          <p:cNvPr id="16" name="Obdélník 15"/>
          <p:cNvSpPr/>
          <p:nvPr/>
        </p:nvSpPr>
        <p:spPr>
          <a:xfrm>
            <a:off x="4716016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58800" algn="l"/>
              </a:tabLst>
            </a:pPr>
            <a:r>
              <a:rPr lang="cs-CZ" sz="2000" b="1" dirty="0" smtClean="0">
                <a:solidFill>
                  <a:srgbClr val="FFFFFF"/>
                </a:solidFill>
                <a:latin typeface="+mj-lt"/>
                <a:ea typeface="ヒラギノ角ゴ ProN W6" charset="0"/>
                <a:cs typeface="ヒラギノ角ゴ ProN W6" charset="0"/>
                <a:sym typeface="Lucida Grande" charset="0"/>
              </a:rPr>
              <a:t>Opláštění horkovodu materiál </a:t>
            </a:r>
            <a:r>
              <a:rPr lang="cs-CZ" sz="2000" b="1" dirty="0" err="1" smtClean="0">
                <a:solidFill>
                  <a:srgbClr val="FFFFFF"/>
                </a:solidFill>
                <a:latin typeface="+mj-lt"/>
                <a:ea typeface="ヒラギノ角ゴ ProN W6" charset="0"/>
                <a:cs typeface="ヒラギノ角ゴ ProN W6" charset="0"/>
                <a:sym typeface="Lucida Grande" charset="0"/>
              </a:rPr>
              <a:t>Thermostone®UCA</a:t>
            </a:r>
            <a:endParaRPr lang="cs-CZ" sz="2000" b="1" dirty="0">
              <a:solidFill>
                <a:srgbClr val="FFFFFF"/>
              </a:solidFill>
              <a:latin typeface="+mj-lt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67544" y="1429906"/>
            <a:ext cx="3678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58800" algn="l"/>
              </a:tabLst>
            </a:pPr>
            <a:r>
              <a:rPr lang="cs-CZ" sz="2000" b="1" dirty="0" smtClean="0">
                <a:solidFill>
                  <a:srgbClr val="00AEEF"/>
                </a:solidFill>
                <a:latin typeface="+mj-lt"/>
                <a:ea typeface="ヒラギノ角ゴ ProN W6" charset="0"/>
                <a:cs typeface="ヒラギノ角ゴ ProN W6" charset="0"/>
                <a:sym typeface="Lucida Grande" charset="0"/>
              </a:rPr>
              <a:t>Tradiční plechové </a:t>
            </a:r>
            <a:br>
              <a:rPr lang="cs-CZ" sz="2000" b="1" dirty="0" smtClean="0">
                <a:solidFill>
                  <a:srgbClr val="00AEEF"/>
                </a:solidFill>
                <a:latin typeface="+mj-lt"/>
                <a:ea typeface="ヒラギノ角ゴ ProN W6" charset="0"/>
                <a:cs typeface="ヒラギノ角ゴ ProN W6" charset="0"/>
                <a:sym typeface="Lucida Grande" charset="0"/>
              </a:rPr>
            </a:br>
            <a:r>
              <a:rPr lang="cs-CZ" sz="2000" b="1" dirty="0" smtClean="0">
                <a:solidFill>
                  <a:srgbClr val="00AEEF"/>
                </a:solidFill>
                <a:latin typeface="+mj-lt"/>
                <a:ea typeface="ヒラギノ角ゴ ProN W6" charset="0"/>
                <a:cs typeface="ヒラギノ角ゴ ProN W6" charset="0"/>
                <a:sym typeface="Lucida Grande" charset="0"/>
              </a:rPr>
              <a:t>opláštění horkovodu</a:t>
            </a:r>
            <a:endParaRPr lang="cs-CZ" sz="2000" b="1" dirty="0">
              <a:solidFill>
                <a:srgbClr val="00AEEF"/>
              </a:solidFill>
              <a:latin typeface="+mj-lt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  <p:pic>
        <p:nvPicPr>
          <p:cNvPr id="38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52439"/>
            <a:ext cx="598488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43783"/>
            <a:ext cx="598488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35127"/>
            <a:ext cx="598488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826471"/>
            <a:ext cx="598488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617815"/>
            <a:ext cx="598488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15900" sx="102000" sy="102000" algn="ctr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83768" y="1412776"/>
            <a:ext cx="2520280" cy="29523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hoto 09.05.12 11 04 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671" y="1971909"/>
            <a:ext cx="5398814" cy="4032448"/>
          </a:xfrm>
          <a:prstGeom prst="rect">
            <a:avLst/>
          </a:prstGeom>
        </p:spPr>
      </p:pic>
      <p:pic>
        <p:nvPicPr>
          <p:cNvPr id="4" name="Picture 3" descr="Photo 09.05.12 11 04 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248472" cy="3173243"/>
          </a:xfrm>
          <a:prstGeom prst="rect">
            <a:avLst/>
          </a:prstGeom>
        </p:spPr>
      </p:pic>
      <p:pic>
        <p:nvPicPr>
          <p:cNvPr id="8" name="Picture 7" descr="photo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3899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24386"/>
      </p:ext>
    </p:extLst>
  </p:cSld>
  <p:clrMapOvr>
    <a:masterClrMapping/>
  </p:clrMapOvr>
  <p:transition xmlns:p14="http://schemas.microsoft.com/office/powerpoint/2010/main"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ímek obrazovky 2013-09-02 v 6.0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65304"/>
            <a:ext cx="1835696" cy="523950"/>
          </a:xfrm>
          <a:prstGeom prst="rect">
            <a:avLst/>
          </a:prstGeom>
        </p:spPr>
      </p:pic>
      <p:pic>
        <p:nvPicPr>
          <p:cNvPr id="8" name="Picture 7" descr="IMG_39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404664"/>
            <a:ext cx="4212468" cy="5616624"/>
          </a:xfrm>
          <a:prstGeom prst="rect">
            <a:avLst/>
          </a:prstGeom>
        </p:spPr>
      </p:pic>
      <p:pic>
        <p:nvPicPr>
          <p:cNvPr id="9" name="Picture 8" descr="Photo 21.05.12 14 07 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389" y="1106299"/>
            <a:ext cx="5544617" cy="414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7828"/>
      </p:ext>
    </p:extLst>
  </p:cSld>
  <p:clrMapOvr>
    <a:masterClrMapping/>
  </p:clrMapOvr>
  <p:transition xmlns:p14="http://schemas.microsoft.com/office/powerpoint/2010/main"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_marek\ViennaConsulting\_odprezentuj.cz\UCA-Plastics\grafika\krivky7.png"/>
          <p:cNvPicPr>
            <a:picLocks noChangeAspect="1" noChangeArrowheads="1"/>
          </p:cNvPicPr>
          <p:nvPr/>
        </p:nvPicPr>
        <p:blipFill>
          <a:blip r:embed="rId2" cstate="print"/>
          <a:srcRect l="48521" b="10101"/>
          <a:stretch>
            <a:fillRect/>
          </a:stretch>
        </p:blipFill>
        <p:spPr bwMode="auto">
          <a:xfrm>
            <a:off x="4427984" y="1"/>
            <a:ext cx="4716016" cy="6165303"/>
          </a:xfrm>
          <a:prstGeom prst="rect">
            <a:avLst/>
          </a:prstGeom>
          <a:noFill/>
        </p:spPr>
      </p:pic>
      <p:sp>
        <p:nvSpPr>
          <p:cNvPr id="10242" name="Rectangle 1"/>
          <p:cNvSpPr>
            <a:spLocks/>
          </p:cNvSpPr>
          <p:nvPr/>
        </p:nvSpPr>
        <p:spPr bwMode="auto">
          <a:xfrm>
            <a:off x="2339752" y="1916831"/>
            <a:ext cx="4124057" cy="3539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  <a:t>Unikátní bezúdržbové řešení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0243" name="Rectangle 2"/>
          <p:cNvSpPr>
            <a:spLocks/>
          </p:cNvSpPr>
          <p:nvPr/>
        </p:nvSpPr>
        <p:spPr bwMode="auto">
          <a:xfrm>
            <a:off x="2339752" y="3288032"/>
            <a:ext cx="4124057" cy="3539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  <a:t>Snadná montáž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Přednosti řešení</a:t>
            </a:r>
          </a:p>
        </p:txBody>
      </p:sp>
      <p:sp>
        <p:nvSpPr>
          <p:cNvPr id="10245" name="Rectangle 4"/>
          <p:cNvSpPr>
            <a:spLocks/>
          </p:cNvSpPr>
          <p:nvPr/>
        </p:nvSpPr>
        <p:spPr bwMode="auto">
          <a:xfrm>
            <a:off x="2339752" y="4670265"/>
            <a:ext cx="5904656" cy="630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8100" tIns="38100" rIns="38100" bIns="38100">
            <a:spAutoFit/>
          </a:bodyPr>
          <a:lstStyle/>
          <a:p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  <a:t>Jednoduchá možnost opravy bez nutnosti výměny </a:t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rPr>
              <a:t>- např. svařováním 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8" name="Picture 3" descr="C:\_marek\ViennaConsulting\_odprezentuj.cz\UCA-Plastics\grafika\ico-smi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285182"/>
            <a:ext cx="1315570" cy="1304058"/>
          </a:xfrm>
          <a:prstGeom prst="rect">
            <a:avLst/>
          </a:prstGeom>
          <a:noFill/>
          <a:effectLst>
            <a:outerShdw blurRad="2159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9" name="Picture 4" descr="C:\_marek\ViennaConsulting\_odprezentuj.cz\UCA-Plastics\grafika\ico-bezudrbovos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404862"/>
            <a:ext cx="1315568" cy="1304058"/>
          </a:xfrm>
          <a:prstGeom prst="rect">
            <a:avLst/>
          </a:prstGeom>
          <a:noFill/>
          <a:effectLst>
            <a:outerShdw blurRad="2159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0" name="Picture 5" descr="C:\_marek\ViennaConsulting\_odprezentuj.cz\UCA-Plastics\grafika\ico-pale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845022"/>
            <a:ext cx="1315570" cy="1304058"/>
          </a:xfrm>
          <a:prstGeom prst="rect">
            <a:avLst/>
          </a:prstGeom>
          <a:noFill/>
          <a:effectLst>
            <a:outerShdw blurRad="215900" sx="102000" sy="102000" algn="ctr" rotWithShape="0">
              <a:prstClr val="black">
                <a:alpha val="17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 bwMode="auto">
          <a:xfrm>
            <a:off x="3203848" y="0"/>
            <a:ext cx="5940152" cy="6858000"/>
          </a:xfrm>
          <a:prstGeom prst="rect">
            <a:avLst/>
          </a:prstGeom>
          <a:gradFill flip="none" rotWithShape="1">
            <a:gsLst>
              <a:gs pos="0">
                <a:srgbClr val="0088B8"/>
              </a:gs>
              <a:gs pos="23000">
                <a:srgbClr val="008BBC"/>
              </a:gs>
              <a:gs pos="100000">
                <a:srgbClr val="00AEE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556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074" name="Picture 2" descr="C:\_marek\ViennaConsulting\_odprezentuj.cz\UCA-Plastics\grafika\krivky5b.png"/>
          <p:cNvPicPr>
            <a:picLocks noChangeAspect="1" noChangeArrowheads="1"/>
          </p:cNvPicPr>
          <p:nvPr/>
        </p:nvPicPr>
        <p:blipFill>
          <a:blip r:embed="rId2" cstate="print"/>
          <a:srcRect t="21650" r="64962" b="5250"/>
          <a:stretch>
            <a:fillRect/>
          </a:stretch>
        </p:blipFill>
        <p:spPr bwMode="auto">
          <a:xfrm>
            <a:off x="0" y="1844824"/>
            <a:ext cx="3203848" cy="5013176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3707904" y="620688"/>
            <a:ext cx="5040560" cy="250248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38100" tIns="38100" rIns="38100" bIns="38100">
            <a:spAutoFit/>
          </a:bodyPr>
          <a:lstStyle/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cs-CZ" sz="2000" b="1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Jsme držiteli patentu pro tento technologický postup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cs-CZ" sz="2000" dirty="0" smtClean="0">
                <a:solidFill>
                  <a:schemeClr val="bg1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rPr>
              <a:t>Zajistíme dodávku materiálu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cs-CZ" sz="20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Zajistíme zaškolení personálu, který bude naše technické řešení realizovat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cs-CZ" dirty="0" smtClean="0">
              <a:solidFill>
                <a:schemeClr val="bg1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2" name="Picture 2" descr="C:\_marek\ViennaConsulting\_odprezentuj.cz\UCA-Plastics\grafika\logo-UCAprezentace.png"/>
          <p:cNvPicPr>
            <a:picLocks noChangeAspect="1" noChangeArrowheads="1"/>
          </p:cNvPicPr>
          <p:nvPr/>
        </p:nvPicPr>
        <p:blipFill>
          <a:blip r:embed="rId3" cstate="print"/>
          <a:srcRect r="315"/>
          <a:stretch>
            <a:fillRect/>
          </a:stretch>
        </p:blipFill>
        <p:spPr bwMode="auto">
          <a:xfrm>
            <a:off x="393607" y="405695"/>
            <a:ext cx="2385171" cy="1363842"/>
          </a:xfrm>
          <a:prstGeom prst="rect">
            <a:avLst/>
          </a:prstGeom>
          <a:noFill/>
        </p:spPr>
      </p:pic>
      <p:pic>
        <p:nvPicPr>
          <p:cNvPr id="6147" name="Picture 3" descr="C:\_marek\ViennaConsulting\_odprezentuj.cz\UCA-Plastics\grafika\ilust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68960"/>
            <a:ext cx="1440160" cy="1440160"/>
          </a:xfrm>
          <a:prstGeom prst="rect">
            <a:avLst/>
          </a:prstGeom>
          <a:noFill/>
          <a:effectLst>
            <a:outerShdw blurRad="2286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6148" name="Picture 4" descr="C:\_marek\ViennaConsulting\_odprezentuj.cz\UCA-Plastics\grafika\ilust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068960"/>
            <a:ext cx="1440160" cy="1440160"/>
          </a:xfrm>
          <a:prstGeom prst="rect">
            <a:avLst/>
          </a:prstGeom>
          <a:noFill/>
          <a:effectLst>
            <a:outerShdw blurRad="2286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6150" name="Picture 6" descr="C:\_marek\ViennaConsulting\_odprezentuj.cz\UCA-Plastics\grafika\ilust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3068960"/>
            <a:ext cx="1440160" cy="1440160"/>
          </a:xfrm>
          <a:prstGeom prst="rect">
            <a:avLst/>
          </a:prstGeom>
          <a:noFill/>
          <a:effectLst>
            <a:outerShdw blurRad="228600" sx="102000" sy="102000" algn="ctr" rotWithShape="0">
              <a:prstClr val="black">
                <a:alpha val="17000"/>
              </a:prstClr>
            </a:outerShdw>
          </a:effectLst>
        </p:spPr>
      </p:pic>
      <p:sp>
        <p:nvSpPr>
          <p:cNvPr id="19" name="Rectangle 6"/>
          <p:cNvSpPr>
            <a:spLocks/>
          </p:cNvSpPr>
          <p:nvPr/>
        </p:nvSpPr>
        <p:spPr bwMode="auto">
          <a:xfrm>
            <a:off x="3707904" y="4883222"/>
            <a:ext cx="5040560" cy="130484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38100" tIns="38100" rIns="38100" bIns="38100">
            <a:sp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1400" dirty="0" smtClean="0">
                <a:solidFill>
                  <a:schemeClr val="bg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Jsme nově založená společnost zaměřená na český, slovenský a německý trh. Spolupracujeme s nejsilnějším partnerem v oboru plastů </a:t>
            </a:r>
            <a:r>
              <a:rPr lang="cs-CZ" sz="1400" dirty="0" err="1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Röchling</a:t>
            </a:r>
            <a:r>
              <a:rPr lang="cs-CZ" sz="1400" dirty="0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Engineering</a:t>
            </a:r>
            <a:r>
              <a:rPr lang="cs-CZ" sz="1400" dirty="0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Plastics</a:t>
            </a:r>
            <a:r>
              <a:rPr lang="cs-CZ" sz="1400" dirty="0" smtClean="0">
                <a:solidFill>
                  <a:schemeClr val="bg1"/>
                </a:solidFill>
                <a:latin typeface="Lucida Grande" charset="0"/>
                <a:cs typeface="Helvetica" charset="0"/>
                <a:sym typeface="Helvetica" charset="0"/>
              </a:rPr>
              <a:t> a nabízíme celý jejich sortiment včetně speciálních technických plastů a zakázkovou výrobu na CNC stroji.</a:t>
            </a:r>
            <a:endParaRPr lang="cs-CZ" sz="1400" dirty="0">
              <a:solidFill>
                <a:schemeClr val="bg1"/>
              </a:solidFill>
              <a:latin typeface="Lucida Grande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UCA">
      <a:dk1>
        <a:sysClr val="windowText" lastClr="000000"/>
      </a:dk1>
      <a:lt1>
        <a:sysClr val="window" lastClr="FFFFFF"/>
      </a:lt1>
      <a:dk2>
        <a:srgbClr val="00AEE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000"/>
      </a:hlink>
      <a:folHlink>
        <a:srgbClr val="000000"/>
      </a:folHlink>
    </a:clrScheme>
    <a:fontScheme name="Tomil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231</Words>
  <Application>Microsoft Macintosh PowerPoint</Application>
  <PresentationFormat>On-screen Show (4:3)</PresentationFormat>
  <Paragraphs>82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Motiv sady Office</vt:lpstr>
      <vt:lpstr>Moderní řešení  vrchních izolací horkovodů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Přednosti řešení</vt:lpstr>
      <vt:lpstr>PowerPoint Presentation</vt:lpstr>
      <vt:lpstr>Technické vlastnosti materiálu  Thermostone®UCA</vt:lpstr>
      <vt:lpstr>Přednosti materiálu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odprezentuj.cz</dc:creator>
  <cp:lastModifiedBy>aaaa bbbbb</cp:lastModifiedBy>
  <cp:revision>94</cp:revision>
  <dcterms:created xsi:type="dcterms:W3CDTF">2012-11-01T08:37:42Z</dcterms:created>
  <dcterms:modified xsi:type="dcterms:W3CDTF">2013-09-02T16:19:39Z</dcterms:modified>
</cp:coreProperties>
</file>