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7" r:id="rId2"/>
    <p:sldId id="268" r:id="rId3"/>
    <p:sldId id="260" r:id="rId4"/>
    <p:sldId id="26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400800" cy="86868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AE3"/>
    <a:srgbClr val="00AEEF"/>
    <a:srgbClr val="0082B0"/>
    <a:srgbClr val="19C3FF"/>
    <a:srgbClr val="75B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9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fld id="{2072A28E-05D7-4D0A-92FE-5A9ED57F8900}" type="datetimeFigureOut">
              <a:rPr lang="cs-CZ" smtClean="0"/>
              <a:pPr/>
              <a:t>3/22/13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fld id="{104A2161-3E65-48F5-856A-604B62ABE96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357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auto">
          <a:xfrm>
            <a:off x="2267744" y="0"/>
            <a:ext cx="6876256" cy="6858000"/>
          </a:xfrm>
          <a:prstGeom prst="rect">
            <a:avLst/>
          </a:prstGeom>
          <a:gradFill flip="none" rotWithShape="1">
            <a:gsLst>
              <a:gs pos="0">
                <a:srgbClr val="0088B8"/>
              </a:gs>
              <a:gs pos="23000">
                <a:srgbClr val="008BBC"/>
              </a:gs>
              <a:gs pos="100000">
                <a:srgbClr val="00AEEF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55600" dist="38100" dir="10800000" algn="r" rotWithShape="0">
              <a:prstClr val="black">
                <a:alpha val="16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2" descr="C:\_marek\ViennaConsulting\_odprezentuj.cz\UCA-Plastics\grafika\logo-UCAprezentace.png"/>
          <p:cNvPicPr>
            <a:picLocks noChangeAspect="1" noChangeArrowheads="1"/>
          </p:cNvPicPr>
          <p:nvPr userDrawn="1"/>
        </p:nvPicPr>
        <p:blipFill>
          <a:blip r:embed="rId2" cstate="print"/>
          <a:srcRect r="315"/>
          <a:stretch>
            <a:fillRect/>
          </a:stretch>
        </p:blipFill>
        <p:spPr bwMode="auto">
          <a:xfrm>
            <a:off x="395536" y="332656"/>
            <a:ext cx="1491310" cy="852732"/>
          </a:xfrm>
          <a:prstGeom prst="rect">
            <a:avLst/>
          </a:prstGeom>
          <a:noFill/>
        </p:spPr>
      </p:pic>
      <p:grpSp>
        <p:nvGrpSpPr>
          <p:cNvPr id="21" name="Skupina 20"/>
          <p:cNvGrpSpPr/>
          <p:nvPr userDrawn="1"/>
        </p:nvGrpSpPr>
        <p:grpSpPr>
          <a:xfrm>
            <a:off x="5292080" y="3501008"/>
            <a:ext cx="4104456" cy="3456384"/>
            <a:chOff x="5292080" y="3501008"/>
            <a:chExt cx="4104456" cy="3456384"/>
          </a:xfrm>
        </p:grpSpPr>
        <p:sp>
          <p:nvSpPr>
            <p:cNvPr id="10" name="Elipsa 9"/>
            <p:cNvSpPr/>
            <p:nvPr userDrawn="1"/>
          </p:nvSpPr>
          <p:spPr bwMode="auto">
            <a:xfrm>
              <a:off x="7236296" y="5445224"/>
              <a:ext cx="1152128" cy="1152128"/>
            </a:xfrm>
            <a:prstGeom prst="ellipse">
              <a:avLst/>
            </a:prstGeom>
            <a:solidFill>
              <a:schemeClr val="bg1">
                <a:alpha val="9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Elipsa 10"/>
            <p:cNvSpPr/>
            <p:nvPr userDrawn="1"/>
          </p:nvSpPr>
          <p:spPr bwMode="auto">
            <a:xfrm>
              <a:off x="7956376" y="4509120"/>
              <a:ext cx="864096" cy="8640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Elipsa 11"/>
            <p:cNvSpPr/>
            <p:nvPr userDrawn="1"/>
          </p:nvSpPr>
          <p:spPr bwMode="auto">
            <a:xfrm>
              <a:off x="6228184" y="3933056"/>
              <a:ext cx="1296144" cy="1296144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" name="Elipsa 12"/>
            <p:cNvSpPr/>
            <p:nvPr userDrawn="1"/>
          </p:nvSpPr>
          <p:spPr bwMode="auto">
            <a:xfrm>
              <a:off x="6444208" y="5445224"/>
              <a:ext cx="648072" cy="648072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4" name="Elipsa 13"/>
            <p:cNvSpPr/>
            <p:nvPr userDrawn="1"/>
          </p:nvSpPr>
          <p:spPr bwMode="auto">
            <a:xfrm>
              <a:off x="5292080" y="4797152"/>
              <a:ext cx="1008112" cy="1008112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5" name="Elipsa 14"/>
            <p:cNvSpPr/>
            <p:nvPr userDrawn="1"/>
          </p:nvSpPr>
          <p:spPr bwMode="auto">
            <a:xfrm>
              <a:off x="5508104" y="5949280"/>
              <a:ext cx="936104" cy="936104"/>
            </a:xfrm>
            <a:prstGeom prst="ellipse">
              <a:avLst/>
            </a:prstGeom>
            <a:solidFill>
              <a:schemeClr val="bg1">
                <a:alpha val="6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Elipsa 15"/>
            <p:cNvSpPr/>
            <p:nvPr userDrawn="1"/>
          </p:nvSpPr>
          <p:spPr bwMode="auto">
            <a:xfrm>
              <a:off x="7452320" y="4941168"/>
              <a:ext cx="432048" cy="432048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7" name="Elipsa 16"/>
            <p:cNvSpPr/>
            <p:nvPr userDrawn="1"/>
          </p:nvSpPr>
          <p:spPr bwMode="auto">
            <a:xfrm>
              <a:off x="8495928" y="5445224"/>
              <a:ext cx="648072" cy="648072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8" name="Elipsa 17"/>
            <p:cNvSpPr/>
            <p:nvPr userDrawn="1"/>
          </p:nvSpPr>
          <p:spPr bwMode="auto">
            <a:xfrm>
              <a:off x="7524328" y="3789040"/>
              <a:ext cx="720080" cy="720080"/>
            </a:xfrm>
            <a:prstGeom prst="ellipse">
              <a:avLst/>
            </a:prstGeom>
            <a:solidFill>
              <a:schemeClr val="bg1">
                <a:alpha val="6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9" name="Elipsa 18"/>
            <p:cNvSpPr/>
            <p:nvPr userDrawn="1"/>
          </p:nvSpPr>
          <p:spPr bwMode="auto">
            <a:xfrm>
              <a:off x="6588224" y="6237312"/>
              <a:ext cx="720080" cy="720080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0" name="Elipsa 19"/>
            <p:cNvSpPr/>
            <p:nvPr userDrawn="1"/>
          </p:nvSpPr>
          <p:spPr bwMode="auto">
            <a:xfrm>
              <a:off x="8388424" y="3501008"/>
              <a:ext cx="1008112" cy="1008112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32248" y="2204864"/>
            <a:ext cx="611621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30016" y="5085184"/>
            <a:ext cx="5614392" cy="11521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8A6-653B-4805-B35F-2B740663F8EF}" type="datetimeFigureOut">
              <a:rPr lang="cs-CZ" smtClean="0"/>
              <a:pPr/>
              <a:t>3/22/13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ED-9FAD-4723-BA19-D97A0C0057CA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26" name="Picture 2" descr="C:\_marek\ViennaConsulting\_odprezentuj.cz\UCA-Plastics\grafika\zavorky.png"/>
          <p:cNvPicPr>
            <a:picLocks noChangeAspect="1" noChangeArrowheads="1"/>
          </p:cNvPicPr>
          <p:nvPr userDrawn="1"/>
        </p:nvPicPr>
        <p:blipFill>
          <a:blip r:embed="rId3" cstate="print"/>
          <a:srcRect r="2577"/>
          <a:stretch>
            <a:fillRect/>
          </a:stretch>
        </p:blipFill>
        <p:spPr bwMode="auto">
          <a:xfrm>
            <a:off x="2413992" y="1335007"/>
            <a:ext cx="2806080" cy="3174113"/>
          </a:xfrm>
          <a:prstGeom prst="rect">
            <a:avLst/>
          </a:prstGeom>
          <a:noFill/>
        </p:spPr>
      </p:pic>
      <p:pic>
        <p:nvPicPr>
          <p:cNvPr id="2052" name="Picture 4" descr="C:\_marek\ViennaConsulting\_odprezentuj.cz\UCA-Plastics\grafika\krivky2.png"/>
          <p:cNvPicPr>
            <a:picLocks noChangeAspect="1" noChangeArrowheads="1"/>
          </p:cNvPicPr>
          <p:nvPr userDrawn="1"/>
        </p:nvPicPr>
        <p:blipFill>
          <a:blip r:embed="rId4" cstate="print"/>
          <a:srcRect l="45327" t="17486" r="11911" b="18972"/>
          <a:stretch>
            <a:fillRect/>
          </a:stretch>
        </p:blipFill>
        <p:spPr bwMode="auto">
          <a:xfrm>
            <a:off x="5652120" y="2924944"/>
            <a:ext cx="3491880" cy="393305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8A6-653B-4805-B35F-2B740663F8EF}" type="datetimeFigureOut">
              <a:rPr lang="cs-CZ" smtClean="0"/>
              <a:pPr/>
              <a:t>3/22/13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ED-9FAD-4723-BA19-D97A0C0057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8A6-653B-4805-B35F-2B740663F8EF}" type="datetimeFigureOut">
              <a:rPr lang="cs-CZ" smtClean="0"/>
              <a:pPr/>
              <a:t>3/22/13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ED-9FAD-4723-BA19-D97A0C0057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8A6-653B-4805-B35F-2B740663F8EF}" type="datetimeFigureOut">
              <a:rPr lang="cs-CZ" smtClean="0"/>
              <a:pPr/>
              <a:t>3/22/13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ED-9FAD-4723-BA19-D97A0C0057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8A6-653B-4805-B35F-2B740663F8EF}" type="datetimeFigureOut">
              <a:rPr lang="cs-CZ" smtClean="0"/>
              <a:pPr/>
              <a:t>3/22/13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ED-9FAD-4723-BA19-D97A0C0057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8A6-653B-4805-B35F-2B740663F8EF}" type="datetimeFigureOut">
              <a:rPr lang="cs-CZ" smtClean="0"/>
              <a:pPr/>
              <a:t>3/22/13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ED-9FAD-4723-BA19-D97A0C0057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auto">
          <a:xfrm>
            <a:off x="2267744" y="0"/>
            <a:ext cx="6876256" cy="6858000"/>
          </a:xfrm>
          <a:prstGeom prst="rect">
            <a:avLst/>
          </a:prstGeom>
          <a:gradFill flip="none" rotWithShape="1">
            <a:gsLst>
              <a:gs pos="0">
                <a:srgbClr val="0088B8"/>
              </a:gs>
              <a:gs pos="23000">
                <a:srgbClr val="008BBC"/>
              </a:gs>
              <a:gs pos="100000">
                <a:srgbClr val="00AEEF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55600" dist="38100" dir="10800000" algn="r" rotWithShape="0">
              <a:prstClr val="black">
                <a:alpha val="16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2" descr="C:\_marek\ViennaConsulting\_odprezentuj.cz\UCA-Plastics\grafika\logo-UCAprezentace.png"/>
          <p:cNvPicPr>
            <a:picLocks noChangeAspect="1" noChangeArrowheads="1"/>
          </p:cNvPicPr>
          <p:nvPr userDrawn="1"/>
        </p:nvPicPr>
        <p:blipFill>
          <a:blip r:embed="rId2" cstate="print"/>
          <a:srcRect r="315"/>
          <a:stretch>
            <a:fillRect/>
          </a:stretch>
        </p:blipFill>
        <p:spPr bwMode="auto">
          <a:xfrm>
            <a:off x="395536" y="332656"/>
            <a:ext cx="1491310" cy="85273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32248" y="2204864"/>
            <a:ext cx="611621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30016" y="5085184"/>
            <a:ext cx="5614392" cy="115212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8A6-653B-4805-B35F-2B740663F8EF}" type="datetimeFigureOut">
              <a:rPr lang="cs-CZ" smtClean="0"/>
              <a:pPr/>
              <a:t>3/22/13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ED-9FAD-4723-BA19-D97A0C0057CA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26" name="Picture 2" descr="C:\_marek\ViennaConsulting\_odprezentuj.cz\UCA-Plastics\grafika\zavorky.png"/>
          <p:cNvPicPr>
            <a:picLocks noChangeAspect="1" noChangeArrowheads="1"/>
          </p:cNvPicPr>
          <p:nvPr userDrawn="1"/>
        </p:nvPicPr>
        <p:blipFill>
          <a:blip r:embed="rId3" cstate="print"/>
          <a:srcRect r="2577"/>
          <a:stretch>
            <a:fillRect/>
          </a:stretch>
        </p:blipFill>
        <p:spPr bwMode="auto">
          <a:xfrm>
            <a:off x="2413992" y="1335007"/>
            <a:ext cx="2806080" cy="3174113"/>
          </a:xfrm>
          <a:prstGeom prst="rect">
            <a:avLst/>
          </a:prstGeom>
          <a:noFill/>
        </p:spPr>
      </p:pic>
      <p:pic>
        <p:nvPicPr>
          <p:cNvPr id="2052" name="Picture 4" descr="C:\_marek\ViennaConsulting\_odprezentuj.cz\UCA-Plastics\grafika\krivky2.png"/>
          <p:cNvPicPr>
            <a:picLocks noChangeAspect="1" noChangeArrowheads="1"/>
          </p:cNvPicPr>
          <p:nvPr userDrawn="1"/>
        </p:nvPicPr>
        <p:blipFill>
          <a:blip r:embed="rId4" cstate="print"/>
          <a:srcRect l="3880" t="17486" r="16503" b="81"/>
          <a:stretch>
            <a:fillRect/>
          </a:stretch>
        </p:blipFill>
        <p:spPr bwMode="auto">
          <a:xfrm>
            <a:off x="2267744" y="1461365"/>
            <a:ext cx="6876256" cy="539663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8A6-653B-4805-B35F-2B740663F8EF}" type="datetimeFigureOut">
              <a:rPr lang="cs-CZ" smtClean="0"/>
              <a:pPr/>
              <a:t>3/22/13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ED-9FAD-4723-BA19-D97A0C0057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8A6-653B-4805-B35F-2B740663F8EF}" type="datetimeFigureOut">
              <a:rPr lang="cs-CZ" smtClean="0"/>
              <a:pPr/>
              <a:t>3/22/13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ED-9FAD-4723-BA19-D97A0C0057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8A6-653B-4805-B35F-2B740663F8EF}" type="datetimeFigureOut">
              <a:rPr lang="cs-CZ" smtClean="0"/>
              <a:pPr/>
              <a:t>3/22/13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ED-9FAD-4723-BA19-D97A0C0057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8A6-653B-4805-B35F-2B740663F8EF}" type="datetimeFigureOut">
              <a:rPr lang="cs-CZ" smtClean="0"/>
              <a:pPr/>
              <a:t>3/22/13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ED-9FAD-4723-BA19-D97A0C0057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8A6-653B-4805-B35F-2B740663F8EF}" type="datetimeFigureOut">
              <a:rPr lang="cs-CZ" smtClean="0"/>
              <a:pPr/>
              <a:t>3/22/13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ED-9FAD-4723-BA19-D97A0C0057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8A6-653B-4805-B35F-2B740663F8EF}" type="datetimeFigureOut">
              <a:rPr lang="cs-CZ" smtClean="0"/>
              <a:pPr/>
              <a:t>3/22/13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ED-9FAD-4723-BA19-D97A0C0057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18A6-653B-4805-B35F-2B740663F8EF}" type="datetimeFigureOut">
              <a:rPr lang="cs-CZ" smtClean="0"/>
              <a:pPr/>
              <a:t>3/22/13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ED-9FAD-4723-BA19-D97A0C0057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/>
          <p:cNvSpPr/>
          <p:nvPr userDrawn="1"/>
        </p:nvSpPr>
        <p:spPr bwMode="auto">
          <a:xfrm>
            <a:off x="2267744" y="6165304"/>
            <a:ext cx="6876256" cy="692696"/>
          </a:xfrm>
          <a:prstGeom prst="rect">
            <a:avLst/>
          </a:prstGeom>
          <a:gradFill flip="none" rotWithShape="1">
            <a:gsLst>
              <a:gs pos="0">
                <a:srgbClr val="0088B8"/>
              </a:gs>
              <a:gs pos="23000">
                <a:srgbClr val="008BBC"/>
              </a:gs>
              <a:gs pos="100000">
                <a:srgbClr val="00AEEF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56793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510408" y="6356350"/>
            <a:ext cx="1629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ADE18A6-653B-4805-B35F-2B740663F8EF}" type="datetimeFigureOut">
              <a:rPr lang="cs-CZ" smtClean="0"/>
              <a:pPr/>
              <a:t>3/22/13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211960" y="6356350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8CD1CED-9FAD-4723-BA19-D97A0C0057C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61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xmlns:p14="http://schemas.microsoft.com/office/powerpoint/2010/main" spd="med">
    <p:fad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AEE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AEEF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info@uca-plastic.cz" TargetMode="External"/><Relationship Id="rId5" Type="http://schemas.openxmlformats.org/officeDocument/2006/relationships/hyperlink" Target="http://www.uca-plastic.cz/" TargetMode="External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pravy.idnes.cz/zlodeji-ukradli-z-horkovodu-dva-tisice-plechu-fov-/krimi.aspx?c=A120725_134919_usti-zpravy_oks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43808" y="2852936"/>
            <a:ext cx="5904656" cy="576064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Eine moderne Lösung für die äußere Wärmeleitungsabdichtungen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UCA </a:t>
            </a:r>
            <a:r>
              <a:rPr lang="cs-CZ" dirty="0" err="1" smtClean="0"/>
              <a:t>Engineering</a:t>
            </a:r>
            <a:r>
              <a:rPr lang="cs-CZ" dirty="0" smtClean="0"/>
              <a:t> </a:t>
            </a:r>
            <a:r>
              <a:rPr lang="cs-CZ" dirty="0" err="1" smtClean="0"/>
              <a:t>Plastics</a:t>
            </a:r>
            <a:endParaRPr lang="cs-CZ" dirty="0" smtClean="0"/>
          </a:p>
          <a:p>
            <a:r>
              <a:rPr lang="cs-CZ" dirty="0" err="1" smtClean="0"/>
              <a:t>November</a:t>
            </a:r>
            <a:r>
              <a:rPr lang="cs-CZ" dirty="0" smtClean="0"/>
              <a:t> 2012</a:t>
            </a:r>
            <a:endParaRPr lang="cs-CZ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_marek\ViennaConsulting\_odprezentuj.cz\UCA-Plastics\grafika\krivky5c.png"/>
          <p:cNvPicPr>
            <a:picLocks noChangeAspect="1" noChangeArrowheads="1"/>
          </p:cNvPicPr>
          <p:nvPr/>
        </p:nvPicPr>
        <p:blipFill>
          <a:blip r:embed="rId2" cstate="print"/>
          <a:srcRect t="31100" r="53150"/>
          <a:stretch>
            <a:fillRect/>
          </a:stretch>
        </p:blipFill>
        <p:spPr bwMode="auto">
          <a:xfrm>
            <a:off x="0" y="2132856"/>
            <a:ext cx="4283968" cy="4725144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 bwMode="auto">
          <a:xfrm>
            <a:off x="4283968" y="0"/>
            <a:ext cx="4860032" cy="6858000"/>
          </a:xfrm>
          <a:prstGeom prst="rect">
            <a:avLst/>
          </a:prstGeom>
          <a:gradFill flip="none" rotWithShape="1">
            <a:gsLst>
              <a:gs pos="0">
                <a:srgbClr val="0088B8"/>
              </a:gs>
              <a:gs pos="23000">
                <a:srgbClr val="008BBC"/>
              </a:gs>
              <a:gs pos="100000">
                <a:srgbClr val="00AEEF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55600" dist="38100" dir="10800000" algn="r" rotWithShape="0">
              <a:prstClr val="black">
                <a:alpha val="16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2" descr="C:\_marek\ViennaConsulting\_odprezentuj.cz\UCA-Plastics\grafika\zavorky.png"/>
          <p:cNvPicPr>
            <a:picLocks noChangeAspect="1" noChangeArrowheads="1"/>
          </p:cNvPicPr>
          <p:nvPr/>
        </p:nvPicPr>
        <p:blipFill>
          <a:blip r:embed="rId3" cstate="print"/>
          <a:srcRect r="2500"/>
          <a:stretch>
            <a:fillRect/>
          </a:stretch>
        </p:blipFill>
        <p:spPr bwMode="auto">
          <a:xfrm>
            <a:off x="4283969" y="1"/>
            <a:ext cx="2664296" cy="3011316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/>
          </p:cNvSpPr>
          <p:nvPr/>
        </p:nvSpPr>
        <p:spPr bwMode="auto">
          <a:xfrm>
            <a:off x="4788024" y="883432"/>
            <a:ext cx="4104456" cy="54963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38100" tIns="38100" rIns="38100" bIns="38100">
            <a:spAutoFit/>
          </a:bodyPr>
          <a:lstStyle/>
          <a:p>
            <a:r>
              <a:rPr lang="de-DE" sz="2000" dirty="0">
                <a:solidFill>
                  <a:srgbClr val="FFFFFF"/>
                </a:solidFill>
              </a:rPr>
              <a:t>Für weitere Informationen kontaktieren Sie uns!</a:t>
            </a:r>
            <a:endParaRPr lang="cs-CZ" sz="2000" dirty="0">
              <a:solidFill>
                <a:srgbClr val="FFFFFF"/>
              </a:solidFill>
            </a:endParaRPr>
          </a:p>
          <a:p>
            <a:r>
              <a:rPr lang="de-DE" sz="2000" dirty="0" err="1">
                <a:solidFill>
                  <a:srgbClr val="FFFFFF"/>
                </a:solidFill>
              </a:rPr>
              <a:t>Contact</a:t>
            </a:r>
            <a:r>
              <a:rPr lang="de-DE" sz="2000" dirty="0">
                <a:solidFill>
                  <a:srgbClr val="FFFFFF"/>
                </a:solidFill>
              </a:rPr>
              <a:t> </a:t>
            </a:r>
            <a:r>
              <a:rPr lang="de-DE" sz="2000" dirty="0" err="1">
                <a:solidFill>
                  <a:srgbClr val="FFFFFF"/>
                </a:solidFill>
              </a:rPr>
              <a:t>us</a:t>
            </a:r>
            <a:r>
              <a:rPr lang="de-DE" sz="2000" dirty="0">
                <a:solidFill>
                  <a:srgbClr val="FFFFFF"/>
                </a:solidFill>
              </a:rPr>
              <a:t> </a:t>
            </a:r>
            <a:r>
              <a:rPr lang="de-DE" sz="2000" dirty="0" err="1">
                <a:solidFill>
                  <a:srgbClr val="FFFFFF"/>
                </a:solidFill>
              </a:rPr>
              <a:t>for</a:t>
            </a:r>
            <a:r>
              <a:rPr lang="de-DE" sz="2000" dirty="0">
                <a:solidFill>
                  <a:srgbClr val="FFFFFF"/>
                </a:solidFill>
              </a:rPr>
              <a:t> </a:t>
            </a:r>
            <a:r>
              <a:rPr lang="de-DE" sz="2000" dirty="0" err="1">
                <a:solidFill>
                  <a:srgbClr val="FFFFFF"/>
                </a:solidFill>
              </a:rPr>
              <a:t>detailed</a:t>
            </a:r>
            <a:r>
              <a:rPr lang="de-DE" sz="2000" dirty="0">
                <a:solidFill>
                  <a:srgbClr val="FFFFFF"/>
                </a:solidFill>
              </a:rPr>
              <a:t> </a:t>
            </a:r>
            <a:r>
              <a:rPr lang="de-DE" sz="2000" dirty="0" err="1">
                <a:solidFill>
                  <a:srgbClr val="FFFFFF"/>
                </a:solidFill>
              </a:rPr>
              <a:t>information</a:t>
            </a:r>
            <a:r>
              <a:rPr lang="de-DE" sz="2000" dirty="0">
                <a:solidFill>
                  <a:srgbClr val="FFFFFF"/>
                </a:solidFill>
              </a:rPr>
              <a:t>!</a:t>
            </a:r>
            <a:endParaRPr lang="cs-CZ" sz="2000" dirty="0">
              <a:solidFill>
                <a:srgbClr val="FFFFFF"/>
              </a:solidFill>
            </a:endParaRPr>
          </a:p>
          <a:p>
            <a:pPr>
              <a:spcBef>
                <a:spcPts val="500"/>
              </a:spcBef>
            </a:pPr>
            <a:endParaRPr lang="cs-CZ" sz="2000" b="1" dirty="0" smtClean="0">
              <a:solidFill>
                <a:srgbClr val="FFFFFF"/>
              </a:solidFill>
              <a:ea typeface="ヒラギノ角ゴ ProN W6" charset="0"/>
              <a:cs typeface="ヒラギノ角ゴ ProN W6" charset="0"/>
            </a:endParaRPr>
          </a:p>
          <a:p>
            <a:pPr>
              <a:spcBef>
                <a:spcPts val="500"/>
              </a:spcBef>
            </a:pPr>
            <a:endParaRPr lang="cs-CZ" sz="2000" b="1" dirty="0" smtClean="0">
              <a:solidFill>
                <a:srgbClr val="FFFFFF"/>
              </a:solidFill>
              <a:ea typeface="ヒラギノ角ゴ ProN W6" charset="0"/>
              <a:cs typeface="ヒラギノ角ゴ ProN W6" charset="0"/>
            </a:endParaRPr>
          </a:p>
          <a:p>
            <a:pPr>
              <a:spcBef>
                <a:spcPts val="500"/>
              </a:spcBef>
            </a:pPr>
            <a:endParaRPr lang="cs-CZ" sz="1600" b="1" dirty="0" smtClean="0">
              <a:solidFill>
                <a:srgbClr val="FFFFFF"/>
              </a:solidFill>
            </a:endParaRPr>
          </a:p>
          <a:p>
            <a:pPr>
              <a:spcBef>
                <a:spcPts val="500"/>
              </a:spcBef>
            </a:pPr>
            <a:r>
              <a:rPr lang="cs-CZ" sz="1600" b="1" dirty="0" smtClean="0">
                <a:solidFill>
                  <a:srgbClr val="FFFFFF"/>
                </a:solidFill>
              </a:rPr>
              <a:t>UCA a.s.</a:t>
            </a:r>
            <a:endParaRPr lang="cs-CZ" sz="1600" dirty="0" smtClean="0">
              <a:solidFill>
                <a:srgbClr val="FFFFFF"/>
              </a:solidFill>
            </a:endParaRPr>
          </a:p>
          <a:p>
            <a:pPr>
              <a:spcBef>
                <a:spcPts val="500"/>
              </a:spcBef>
            </a:pPr>
            <a:r>
              <a:rPr lang="cs-CZ" sz="1600" dirty="0" smtClean="0">
                <a:solidFill>
                  <a:srgbClr val="FFFFFF"/>
                </a:solidFill>
              </a:rPr>
              <a:t>J. Hory 1494</a:t>
            </a:r>
          </a:p>
          <a:p>
            <a:pPr>
              <a:spcBef>
                <a:spcPts val="500"/>
              </a:spcBef>
            </a:pPr>
            <a:r>
              <a:rPr lang="cs-CZ" sz="1600" dirty="0" smtClean="0">
                <a:solidFill>
                  <a:srgbClr val="FFFFFF"/>
                </a:solidFill>
              </a:rPr>
              <a:t>272 01  Kladno</a:t>
            </a:r>
          </a:p>
          <a:p>
            <a:pPr>
              <a:spcBef>
                <a:spcPts val="500"/>
              </a:spcBef>
            </a:pPr>
            <a:endParaRPr lang="cs-CZ" sz="1600" dirty="0" smtClean="0">
              <a:solidFill>
                <a:srgbClr val="FFFFFF"/>
              </a:solidFill>
            </a:endParaRPr>
          </a:p>
          <a:p>
            <a:pPr>
              <a:spcBef>
                <a:spcPts val="500"/>
              </a:spcBef>
            </a:pPr>
            <a:r>
              <a:rPr lang="cs-CZ" sz="1600" dirty="0" smtClean="0">
                <a:solidFill>
                  <a:srgbClr val="FFFFFF"/>
                </a:solidFill>
              </a:rPr>
              <a:t>Tel.: +420 312 243 224</a:t>
            </a:r>
          </a:p>
          <a:p>
            <a:pPr>
              <a:spcBef>
                <a:spcPts val="500"/>
              </a:spcBef>
            </a:pPr>
            <a:r>
              <a:rPr lang="cs-CZ" sz="1600" dirty="0" smtClean="0">
                <a:solidFill>
                  <a:srgbClr val="FFFFFF"/>
                </a:solidFill>
              </a:rPr>
              <a:t>Fax.: +420 312 243 221</a:t>
            </a:r>
          </a:p>
          <a:p>
            <a:pPr>
              <a:spcBef>
                <a:spcPts val="500"/>
              </a:spcBef>
            </a:pPr>
            <a:r>
              <a:rPr lang="cs-CZ" sz="1600" dirty="0" smtClean="0">
                <a:solidFill>
                  <a:srgbClr val="FFFFFF"/>
                </a:solidFill>
              </a:rPr>
              <a:t>Mobil: +420 774 522 654</a:t>
            </a:r>
          </a:p>
          <a:p>
            <a:pPr>
              <a:spcBef>
                <a:spcPts val="500"/>
              </a:spcBef>
            </a:pPr>
            <a:endParaRPr lang="cs-CZ" sz="1600" dirty="0" smtClean="0">
              <a:solidFill>
                <a:srgbClr val="FFFFFF"/>
              </a:solidFill>
            </a:endParaRPr>
          </a:p>
          <a:p>
            <a:pPr>
              <a:spcBef>
                <a:spcPts val="500"/>
              </a:spcBef>
            </a:pPr>
            <a:r>
              <a:rPr lang="cs-CZ" sz="1600" dirty="0" smtClean="0">
                <a:solidFill>
                  <a:srgbClr val="FFFFFF"/>
                </a:solidFill>
              </a:rPr>
              <a:t>E-mail: </a:t>
            </a:r>
            <a:r>
              <a:rPr lang="cs-CZ" sz="1600" dirty="0" err="1" smtClean="0">
                <a:solidFill>
                  <a:srgbClr val="FFFFFF"/>
                </a:solidFill>
                <a:hlinkClick r:id="rId4"/>
              </a:rPr>
              <a:t>info</a:t>
            </a:r>
            <a:r>
              <a:rPr lang="cs-CZ" sz="1600" dirty="0" smtClean="0">
                <a:solidFill>
                  <a:srgbClr val="FFFFFF"/>
                </a:solidFill>
                <a:hlinkClick r:id="rId4"/>
              </a:rPr>
              <a:t>@</a:t>
            </a:r>
            <a:r>
              <a:rPr lang="cs-CZ" sz="1600" dirty="0" err="1" smtClean="0">
                <a:solidFill>
                  <a:srgbClr val="FFFFFF"/>
                </a:solidFill>
                <a:hlinkClick r:id="rId4"/>
              </a:rPr>
              <a:t>uca</a:t>
            </a:r>
            <a:r>
              <a:rPr lang="cs-CZ" sz="1600" dirty="0" smtClean="0">
                <a:solidFill>
                  <a:srgbClr val="FFFFFF"/>
                </a:solidFill>
                <a:hlinkClick r:id="rId4"/>
              </a:rPr>
              <a:t>-</a:t>
            </a:r>
            <a:r>
              <a:rPr lang="cs-CZ" sz="1600" dirty="0" err="1" smtClean="0">
                <a:solidFill>
                  <a:srgbClr val="FFFFFF"/>
                </a:solidFill>
                <a:hlinkClick r:id="rId4"/>
              </a:rPr>
              <a:t>plastic.cz</a:t>
            </a:r>
            <a:endParaRPr lang="cs-CZ" sz="1600" dirty="0" smtClean="0">
              <a:solidFill>
                <a:srgbClr val="FFFFFF"/>
              </a:solidFill>
            </a:endParaRPr>
          </a:p>
          <a:p>
            <a:pPr>
              <a:spcBef>
                <a:spcPts val="500"/>
              </a:spcBef>
            </a:pPr>
            <a:r>
              <a:rPr lang="cs-CZ" b="1" dirty="0" smtClean="0">
                <a:solidFill>
                  <a:srgbClr val="FFFFFF"/>
                </a:solidFill>
                <a:hlinkClick r:id="rId5"/>
              </a:rPr>
              <a:t>www.</a:t>
            </a:r>
            <a:r>
              <a:rPr lang="cs-CZ" b="1" dirty="0" err="1" smtClean="0">
                <a:solidFill>
                  <a:srgbClr val="FFFFFF"/>
                </a:solidFill>
                <a:hlinkClick r:id="rId5"/>
              </a:rPr>
              <a:t>uca</a:t>
            </a:r>
            <a:r>
              <a:rPr lang="cs-CZ" b="1" dirty="0" smtClean="0">
                <a:solidFill>
                  <a:srgbClr val="FFFFFF"/>
                </a:solidFill>
                <a:hlinkClick r:id="rId5"/>
              </a:rPr>
              <a:t>-</a:t>
            </a:r>
            <a:r>
              <a:rPr lang="cs-CZ" b="1" dirty="0" err="1" smtClean="0">
                <a:solidFill>
                  <a:srgbClr val="FFFFFF"/>
                </a:solidFill>
                <a:hlinkClick r:id="rId5"/>
              </a:rPr>
              <a:t>plastic.cz</a:t>
            </a:r>
            <a:r>
              <a:rPr lang="cs-CZ" b="1" dirty="0" smtClean="0">
                <a:solidFill>
                  <a:srgbClr val="FFFFFF"/>
                </a:solidFill>
              </a:rPr>
              <a:t> </a:t>
            </a:r>
            <a:endParaRPr lang="cs-CZ" b="1" dirty="0" smtClean="0">
              <a:solidFill>
                <a:srgbClr val="FFFFFF"/>
              </a:solidFill>
              <a:ea typeface="ヒラギノ角ゴ ProN W6" charset="0"/>
              <a:cs typeface="ヒラギノ角ゴ ProN W6" charset="0"/>
            </a:endParaRPr>
          </a:p>
        </p:txBody>
      </p:sp>
      <p:pic>
        <p:nvPicPr>
          <p:cNvPr id="12" name="Picture 2" descr="C:\_marek\ViennaConsulting\_odprezentuj.cz\UCA-Plastics\grafika\logo-UCAprezentace.png"/>
          <p:cNvPicPr>
            <a:picLocks noChangeAspect="1" noChangeArrowheads="1"/>
          </p:cNvPicPr>
          <p:nvPr/>
        </p:nvPicPr>
        <p:blipFill>
          <a:blip r:embed="rId6" cstate="print"/>
          <a:srcRect r="315"/>
          <a:stretch>
            <a:fillRect/>
          </a:stretch>
        </p:blipFill>
        <p:spPr bwMode="auto">
          <a:xfrm>
            <a:off x="522452" y="561203"/>
            <a:ext cx="3247201" cy="185675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marek\ViennaConsulting\_odprezentuj.cz\UCA-Plastics\grafika\krivky1.png"/>
          <p:cNvPicPr>
            <a:picLocks noChangeAspect="1" noChangeArrowheads="1"/>
          </p:cNvPicPr>
          <p:nvPr/>
        </p:nvPicPr>
        <p:blipFill>
          <a:blip r:embed="rId2" cstate="print"/>
          <a:srcRect l="14565" b="34804"/>
          <a:stretch>
            <a:fillRect/>
          </a:stretch>
        </p:blipFill>
        <p:spPr bwMode="auto">
          <a:xfrm>
            <a:off x="0" y="2420888"/>
            <a:ext cx="7852163" cy="4437112"/>
          </a:xfrm>
          <a:prstGeom prst="rect">
            <a:avLst/>
          </a:prstGeom>
          <a:noFill/>
        </p:spPr>
      </p:pic>
      <p:pic>
        <p:nvPicPr>
          <p:cNvPr id="3075" name="Picture 3" descr="C:\Users\Marek\Desktop\uca-monito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3186"/>
          <a:stretch>
            <a:fillRect/>
          </a:stretch>
        </p:blipFill>
        <p:spPr bwMode="auto">
          <a:xfrm>
            <a:off x="2339753" y="291798"/>
            <a:ext cx="6629530" cy="6017522"/>
          </a:xfrm>
          <a:prstGeom prst="rect">
            <a:avLst/>
          </a:prstGeom>
          <a:noFill/>
          <a:effectLst>
            <a:outerShdw blurRad="3683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Pětiúhelník 8"/>
          <p:cNvSpPr/>
          <p:nvPr/>
        </p:nvSpPr>
        <p:spPr>
          <a:xfrm>
            <a:off x="0" y="2433899"/>
            <a:ext cx="4572000" cy="1800200"/>
          </a:xfrm>
          <a:prstGeom prst="homePlate">
            <a:avLst/>
          </a:prstGeom>
          <a:gradFill>
            <a:gsLst>
              <a:gs pos="0">
                <a:srgbClr val="0088B8">
                  <a:alpha val="75000"/>
                </a:srgbClr>
              </a:gs>
              <a:gs pos="23000">
                <a:srgbClr val="008BBC">
                  <a:alpha val="75000"/>
                </a:srgbClr>
              </a:gs>
              <a:gs pos="100000">
                <a:srgbClr val="00AEEF">
                  <a:alpha val="75000"/>
                </a:srgb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79512" y="2420888"/>
            <a:ext cx="3528392" cy="2118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300" dirty="0" smtClean="0">
                <a:solidFill>
                  <a:schemeClr val="bg1"/>
                </a:solidFill>
              </a:rPr>
              <a:t>Diebstahl </a:t>
            </a:r>
            <a:r>
              <a:rPr lang="de-DE" sz="2300" dirty="0">
                <a:solidFill>
                  <a:schemeClr val="bg1"/>
                </a:solidFill>
              </a:rPr>
              <a:t>der Metallbleche und damit verbundene teure Instandhaltung</a:t>
            </a:r>
            <a:endParaRPr lang="cs-CZ" sz="2300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1988840"/>
            <a:ext cx="3384376" cy="40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cs-CZ" dirty="0" err="1" smtClean="0">
                <a:solidFill>
                  <a:srgbClr val="00AEEF"/>
                </a:solidFill>
              </a:rPr>
              <a:t>Aktuelles</a:t>
            </a:r>
            <a:r>
              <a:rPr lang="cs-CZ" dirty="0" smtClean="0">
                <a:solidFill>
                  <a:srgbClr val="00AEEF"/>
                </a:solidFill>
              </a:rPr>
              <a:t> </a:t>
            </a:r>
            <a:r>
              <a:rPr lang="cs-CZ" dirty="0" err="1" smtClean="0">
                <a:solidFill>
                  <a:srgbClr val="00AEEF"/>
                </a:solidFill>
              </a:rPr>
              <a:t>Problem</a:t>
            </a:r>
            <a:r>
              <a:rPr lang="cs-CZ" dirty="0" smtClean="0">
                <a:solidFill>
                  <a:srgbClr val="00AEEF"/>
                </a:solidFill>
              </a:rPr>
              <a:t>:</a:t>
            </a:r>
            <a:endParaRPr lang="cs-CZ" dirty="0">
              <a:solidFill>
                <a:srgbClr val="00AEE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ek\Desktop\potrubi-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4" y="0"/>
            <a:ext cx="9144000" cy="6858000"/>
          </a:xfrm>
          <a:prstGeom prst="rect">
            <a:avLst/>
          </a:prstGeom>
          <a:noFill/>
        </p:spPr>
      </p:pic>
      <p:sp>
        <p:nvSpPr>
          <p:cNvPr id="16" name="Nadpis 1"/>
          <p:cNvSpPr txBox="1">
            <a:spLocks/>
          </p:cNvSpPr>
          <p:nvPr/>
        </p:nvSpPr>
        <p:spPr>
          <a:xfrm>
            <a:off x="1547664" y="2636912"/>
            <a:ext cx="6840760" cy="2074242"/>
          </a:xfrm>
          <a:prstGeom prst="homePlate">
            <a:avLst/>
          </a:prstGeom>
          <a:scene3d>
            <a:camera prst="perspectiveContrastingRightFacing" fov="4800000">
              <a:rot lat="1440000" lon="18180000" rev="27112"/>
            </a:camera>
            <a:lightRig rig="threePt" dir="t"/>
          </a:scene3d>
        </p:spPr>
        <p:txBody>
          <a:bodyPr vert="horz" lIns="91440" tIns="45720" rIns="91440" bIns="45720" rtlCol="0" anchor="ctr">
            <a:normAutofit fontScale="90000" lnSpcReduction="10000"/>
            <a:sp3d prstMaterial="metal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de-DE" sz="4000" dirty="0">
                <a:solidFill>
                  <a:schemeClr val="bg1"/>
                </a:solidFill>
              </a:rPr>
              <a:t>Äußere Wärmeleitungsabdichtung aus</a:t>
            </a:r>
            <a:r>
              <a:rPr lang="cs-CZ" sz="4000" dirty="0">
                <a:solidFill>
                  <a:schemeClr val="bg1"/>
                </a:solidFill>
              </a:rPr>
              <a:t> </a:t>
            </a: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Thermostone</a:t>
            </a:r>
            <a:r>
              <a:rPr lang="cs-CZ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UCA</a:t>
            </a: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® 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Obdélník 16"/>
          <p:cNvSpPr/>
          <p:nvPr/>
        </p:nvSpPr>
        <p:spPr>
          <a:xfrm rot="166077">
            <a:off x="1619672" y="3212976"/>
            <a:ext cx="4032624" cy="707886"/>
          </a:xfrm>
          <a:prstGeom prst="rect">
            <a:avLst/>
          </a:prstGeom>
          <a:scene3d>
            <a:camera prst="perspectiveContrastingRightFacing" fov="3600000">
              <a:rot lat="617669" lon="20755984" rev="151189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de-DE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9C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Unsere Lösung:</a:t>
            </a:r>
            <a:r>
              <a:rPr lang="cs-CZ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9C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5292080" y="4922428"/>
            <a:ext cx="3851920" cy="1440160"/>
          </a:xfrm>
          <a:prstGeom prst="rect">
            <a:avLst/>
          </a:prstGeom>
          <a:gradFill>
            <a:gsLst>
              <a:gs pos="0">
                <a:srgbClr val="0088B8">
                  <a:alpha val="75000"/>
                </a:srgbClr>
              </a:gs>
              <a:gs pos="23000">
                <a:srgbClr val="008BBC">
                  <a:alpha val="75000"/>
                </a:srgbClr>
              </a:gs>
              <a:gs pos="100000">
                <a:srgbClr val="00AEEF">
                  <a:alpha val="75000"/>
                </a:srgb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marL="266700">
              <a:spcBef>
                <a:spcPts val="1200"/>
              </a:spcBef>
            </a:pPr>
            <a:endParaRPr lang="cs-CZ" sz="1050" dirty="0" smtClean="0">
              <a:solidFill>
                <a:schemeClr val="tx1"/>
              </a:solidFill>
            </a:endParaRPr>
          </a:p>
          <a:p>
            <a:pPr marL="266700"/>
            <a:r>
              <a:rPr lang="cs-CZ" sz="1600" dirty="0" smtClean="0">
                <a:solidFill>
                  <a:schemeClr val="bg1"/>
                </a:solidFill>
              </a:rPr>
              <a:t>VÝROBCE MATERIÁLU</a:t>
            </a:r>
            <a:endParaRPr lang="cs-CZ" sz="1600" dirty="0">
              <a:solidFill>
                <a:schemeClr val="bg1"/>
              </a:solidFill>
            </a:endParaRPr>
          </a:p>
        </p:txBody>
      </p:sp>
      <p:pic>
        <p:nvPicPr>
          <p:cNvPr id="21" name="Picture 3" descr="C:\_marek\ViennaConsulting\_odprezentuj.cz\UCA-Plastics\grafika\roechling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52120" y="5543866"/>
            <a:ext cx="2800810" cy="53775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ek\Desktop\potrubi-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0" name="Pětiúhelník 19"/>
          <p:cNvSpPr/>
          <p:nvPr/>
        </p:nvSpPr>
        <p:spPr>
          <a:xfrm rot="10800000">
            <a:off x="3275856" y="4293096"/>
            <a:ext cx="5868144" cy="2069492"/>
          </a:xfrm>
          <a:prstGeom prst="homePlate">
            <a:avLst/>
          </a:prstGeom>
          <a:gradFill>
            <a:gsLst>
              <a:gs pos="0">
                <a:srgbClr val="0088B8">
                  <a:alpha val="75000"/>
                </a:srgbClr>
              </a:gs>
              <a:gs pos="23000">
                <a:srgbClr val="008BBC">
                  <a:alpha val="75000"/>
                </a:srgbClr>
              </a:gs>
              <a:gs pos="100000">
                <a:srgbClr val="00AEEF">
                  <a:alpha val="75000"/>
                </a:srgb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marL="266700">
              <a:spcBef>
                <a:spcPts val="1200"/>
              </a:spcBef>
              <a:tabLst>
                <a:tab pos="1885950" algn="l"/>
              </a:tabLst>
            </a:pP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3968" y="4437112"/>
            <a:ext cx="475252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Referenzobjekt </a:t>
            </a:r>
            <a:r>
              <a:rPr lang="de-DE" b="1" dirty="0" smtClean="0">
                <a:solidFill>
                  <a:schemeClr val="bg1"/>
                </a:solidFill>
              </a:rPr>
              <a:t>Ort</a:t>
            </a:r>
            <a:r>
              <a:rPr lang="de-DE" b="1" dirty="0">
                <a:solidFill>
                  <a:schemeClr val="bg1"/>
                </a:solidFill>
              </a:rPr>
              <a:t>:   </a:t>
            </a:r>
            <a:r>
              <a:rPr lang="de-DE" dirty="0">
                <a:solidFill>
                  <a:schemeClr val="bg1"/>
                </a:solidFill>
              </a:rPr>
              <a:t>Stadt </a:t>
            </a:r>
            <a:r>
              <a:rPr lang="de-DE" dirty="0" err="1">
                <a:solidFill>
                  <a:schemeClr val="bg1"/>
                </a:solidFill>
              </a:rPr>
              <a:t>Kladno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de-DE" b="1" dirty="0">
                <a:solidFill>
                  <a:schemeClr val="bg1"/>
                </a:solidFill>
              </a:rPr>
              <a:t>Leitungslänge: </a:t>
            </a:r>
            <a:r>
              <a:rPr lang="de-DE" dirty="0">
                <a:solidFill>
                  <a:schemeClr val="bg1"/>
                </a:solidFill>
              </a:rPr>
              <a:t>4,5 km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de-DE" b="1" dirty="0">
                <a:solidFill>
                  <a:schemeClr val="bg1"/>
                </a:solidFill>
              </a:rPr>
              <a:t>Baujahr: </a:t>
            </a:r>
            <a:r>
              <a:rPr lang="de-DE" dirty="0">
                <a:solidFill>
                  <a:schemeClr val="bg1"/>
                </a:solidFill>
              </a:rPr>
              <a:t>2010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de-DE" b="1" dirty="0">
                <a:solidFill>
                  <a:schemeClr val="bg1"/>
                </a:solidFill>
              </a:rPr>
              <a:t>Zustand nach zwei Jahren</a:t>
            </a:r>
            <a:r>
              <a:rPr lang="de-DE" dirty="0">
                <a:solidFill>
                  <a:schemeClr val="bg1"/>
                </a:solidFill>
              </a:rPr>
              <a:t>: ohne feststellbare Beschädigungen 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(</a:t>
            </a:r>
            <a:r>
              <a:rPr lang="de-DE" dirty="0">
                <a:solidFill>
                  <a:schemeClr val="bg1"/>
                </a:solidFill>
              </a:rPr>
              <a:t>Foto vom Jahr 2012)</a:t>
            </a:r>
            <a:r>
              <a:rPr lang="cs-CZ" dirty="0">
                <a:solidFill>
                  <a:schemeClr val="bg1"/>
                </a:solidFill>
              </a:rPr>
              <a:t> </a:t>
            </a:r>
            <a:endParaRPr lang="cs-CZ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rgbClr val="0088B8"/>
              </a:gs>
              <a:gs pos="23000">
                <a:srgbClr val="008BBC"/>
              </a:gs>
              <a:gs pos="100000">
                <a:srgbClr val="00AEEF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55600" dist="38100" dir="10800000" algn="r" rotWithShape="0">
              <a:prstClr val="black">
                <a:alpha val="16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44" name="Picture 3" descr="C:\_marek\ViennaConsulting\_odprezentuj.cz\UCA-Plastics\grafika\krivky4b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6497" y="2580"/>
            <a:ext cx="9166589" cy="6874941"/>
          </a:xfrm>
          <a:prstGeom prst="rect">
            <a:avLst/>
          </a:prstGeom>
          <a:noFill/>
        </p:spPr>
      </p:pic>
      <p:grpSp>
        <p:nvGrpSpPr>
          <p:cNvPr id="21" name="Skupina 20"/>
          <p:cNvGrpSpPr/>
          <p:nvPr/>
        </p:nvGrpSpPr>
        <p:grpSpPr>
          <a:xfrm>
            <a:off x="467544" y="2348880"/>
            <a:ext cx="8280920" cy="720080"/>
            <a:chOff x="467544" y="2348880"/>
            <a:chExt cx="8280920" cy="720080"/>
          </a:xfrm>
        </p:grpSpPr>
        <p:sp>
          <p:nvSpPr>
            <p:cNvPr id="18" name="Pětiúhelník 17"/>
            <p:cNvSpPr/>
            <p:nvPr/>
          </p:nvSpPr>
          <p:spPr>
            <a:xfrm>
              <a:off x="4572000" y="2348880"/>
              <a:ext cx="4176464" cy="720080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Pětiúhelník 18"/>
            <p:cNvSpPr/>
            <p:nvPr/>
          </p:nvSpPr>
          <p:spPr>
            <a:xfrm rot="10800000">
              <a:off x="467544" y="2348880"/>
              <a:ext cx="4104456" cy="720080"/>
            </a:xfrm>
            <a:prstGeom prst="homePlate">
              <a:avLst/>
            </a:prstGeom>
            <a:solidFill>
              <a:srgbClr val="BEDAE3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3635896" y="2348880"/>
              <a:ext cx="1152128" cy="72008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467544" y="3140968"/>
            <a:ext cx="8280920" cy="720080"/>
            <a:chOff x="467544" y="2348880"/>
            <a:chExt cx="8280920" cy="720080"/>
          </a:xfrm>
        </p:grpSpPr>
        <p:sp>
          <p:nvSpPr>
            <p:cNvPr id="23" name="Pětiúhelník 22"/>
            <p:cNvSpPr/>
            <p:nvPr/>
          </p:nvSpPr>
          <p:spPr>
            <a:xfrm>
              <a:off x="4572000" y="2348880"/>
              <a:ext cx="4176464" cy="720080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Pětiúhelník 23"/>
            <p:cNvSpPr/>
            <p:nvPr/>
          </p:nvSpPr>
          <p:spPr>
            <a:xfrm rot="10800000">
              <a:off x="467544" y="2348880"/>
              <a:ext cx="4104456" cy="720080"/>
            </a:xfrm>
            <a:prstGeom prst="homePlate">
              <a:avLst/>
            </a:prstGeom>
            <a:solidFill>
              <a:srgbClr val="BEDAE3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3635896" y="2348880"/>
              <a:ext cx="1152128" cy="72008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467544" y="3933056"/>
            <a:ext cx="8280920" cy="720080"/>
            <a:chOff x="467544" y="2348880"/>
            <a:chExt cx="8280920" cy="720080"/>
          </a:xfrm>
        </p:grpSpPr>
        <p:sp>
          <p:nvSpPr>
            <p:cNvPr id="27" name="Pětiúhelník 26"/>
            <p:cNvSpPr/>
            <p:nvPr/>
          </p:nvSpPr>
          <p:spPr>
            <a:xfrm>
              <a:off x="4572000" y="2348880"/>
              <a:ext cx="4176464" cy="720080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ětiúhelník 27"/>
            <p:cNvSpPr/>
            <p:nvPr/>
          </p:nvSpPr>
          <p:spPr>
            <a:xfrm rot="10800000">
              <a:off x="467544" y="2348880"/>
              <a:ext cx="4104456" cy="720080"/>
            </a:xfrm>
            <a:prstGeom prst="homePlate">
              <a:avLst/>
            </a:prstGeom>
            <a:solidFill>
              <a:srgbClr val="BEDAE3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3635896" y="2348880"/>
              <a:ext cx="1152128" cy="72008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467544" y="4725144"/>
            <a:ext cx="8280920" cy="720080"/>
            <a:chOff x="467544" y="2348880"/>
            <a:chExt cx="8280920" cy="720080"/>
          </a:xfrm>
        </p:grpSpPr>
        <p:sp>
          <p:nvSpPr>
            <p:cNvPr id="31" name="Pětiúhelník 30"/>
            <p:cNvSpPr/>
            <p:nvPr/>
          </p:nvSpPr>
          <p:spPr>
            <a:xfrm>
              <a:off x="4572000" y="2348880"/>
              <a:ext cx="4176464" cy="720080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Pětiúhelník 31"/>
            <p:cNvSpPr/>
            <p:nvPr/>
          </p:nvSpPr>
          <p:spPr>
            <a:xfrm rot="10800000">
              <a:off x="467544" y="2348880"/>
              <a:ext cx="4104456" cy="720080"/>
            </a:xfrm>
            <a:prstGeom prst="homePlate">
              <a:avLst/>
            </a:prstGeom>
            <a:solidFill>
              <a:srgbClr val="BEDAE3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3635896" y="2348880"/>
              <a:ext cx="1152128" cy="72008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467544" y="5517232"/>
            <a:ext cx="8280920" cy="720080"/>
            <a:chOff x="467544" y="2348880"/>
            <a:chExt cx="8280920" cy="720080"/>
          </a:xfrm>
        </p:grpSpPr>
        <p:sp>
          <p:nvSpPr>
            <p:cNvPr id="35" name="Pětiúhelník 34"/>
            <p:cNvSpPr/>
            <p:nvPr/>
          </p:nvSpPr>
          <p:spPr>
            <a:xfrm>
              <a:off x="4572000" y="2348880"/>
              <a:ext cx="4176464" cy="720080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Pětiúhelník 35"/>
            <p:cNvSpPr/>
            <p:nvPr/>
          </p:nvSpPr>
          <p:spPr>
            <a:xfrm rot="10800000">
              <a:off x="467544" y="2348880"/>
              <a:ext cx="4104456" cy="720080"/>
            </a:xfrm>
            <a:prstGeom prst="homePlate">
              <a:avLst/>
            </a:prstGeom>
            <a:solidFill>
              <a:srgbClr val="BEDAE3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3635896" y="2348880"/>
              <a:ext cx="1152128" cy="72008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74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705477"/>
              </p:ext>
            </p:extLst>
          </p:nvPr>
        </p:nvGraphicFramePr>
        <p:xfrm>
          <a:off x="538957" y="2348881"/>
          <a:ext cx="8066087" cy="39604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3717"/>
                <a:gridCol w="2016224"/>
                <a:gridCol w="3096146"/>
              </a:tblGrid>
              <a:tr h="7928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cs-CZ" sz="18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Lucida Grande" charset="0"/>
                        </a:rPr>
                        <a:t>Hoch </a:t>
                      </a:r>
                      <a:endParaRPr kumimoji="0" lang="cs-CZ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38100" marR="3600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Anschaffungspreis</a:t>
                      </a:r>
                      <a:r>
                        <a:rPr lang="cs-CZ" sz="1400" dirty="0" smtClean="0">
                          <a:effectLst/>
                        </a:rPr>
                        <a:t> </a:t>
                      </a:r>
                      <a:endParaRPr kumimoji="0" lang="cs-CZ" sz="1400" b="1" i="0" u="none" strike="noStrike" cap="all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cs-CZ" sz="18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75BD2D"/>
                          </a:solidFill>
                          <a:effectLst/>
                          <a:sym typeface="Lucida Grande" charset="0"/>
                        </a:rPr>
                        <a:t>Niedrig</a:t>
                      </a:r>
                      <a:endParaRPr kumimoji="0" lang="cs-CZ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5BD2D"/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1008000" marR="38100" marT="38100" marB="38100" anchor="ctr" horzOverflow="overflow"/>
                </a:tc>
              </a:tr>
              <a:tr h="7908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Aufwändig  wiederholte Anstriche </a:t>
                      </a:r>
                      <a:endParaRPr kumimoji="0" lang="cs-CZ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38100" marR="3600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Instand-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haltungskosten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endParaRPr kumimoji="0" lang="cs-CZ" sz="1800" b="1" i="0" u="none" strike="noStrike" cap="all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cs-CZ" sz="18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75BD2D"/>
                          </a:solidFill>
                          <a:effectLst/>
                          <a:sym typeface="Lucida Grande" charset="0"/>
                        </a:rPr>
                        <a:t>Minimal</a:t>
                      </a:r>
                      <a:endParaRPr kumimoji="0" lang="cs-CZ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5BD2D"/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1008000" marR="38100" marT="38100" marB="38100" anchor="ctr" horzOverflow="overflow"/>
                </a:tc>
              </a:tr>
              <a:tr h="7928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cs-CZ" sz="18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Lucida Grande" charset="0"/>
                        </a:rPr>
                        <a:t>Hoch</a:t>
                      </a:r>
                      <a:endParaRPr kumimoji="0" lang="cs-CZ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38100" marR="3600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Gewicht</a:t>
                      </a:r>
                      <a:r>
                        <a:rPr lang="cs-CZ" sz="1400" dirty="0" smtClean="0">
                          <a:effectLst/>
                        </a:rPr>
                        <a:t> </a:t>
                      </a:r>
                      <a:endParaRPr kumimoji="0" lang="cs-CZ" sz="1400" b="1" i="0" u="none" strike="noStrike" cap="all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  <a:defRPr/>
                      </a:pPr>
                      <a:r>
                        <a:rPr kumimoji="0" lang="cs-CZ" sz="18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75BD2D"/>
                          </a:solidFill>
                          <a:effectLst/>
                          <a:sym typeface="Lucida Grande" charset="0"/>
                        </a:rPr>
                        <a:t>Niedrig</a:t>
                      </a:r>
                      <a:endParaRPr kumimoji="0" lang="cs-CZ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5BD2D"/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1008000" marR="38100" marT="38100" marB="38100" anchor="ctr" horzOverflow="overflow"/>
                </a:tc>
              </a:tr>
              <a:tr h="7928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Vernachlässigbar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kumimoji="0" lang="cs-CZ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38100" marR="3600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Isolationseffekt </a:t>
                      </a:r>
                      <a:endParaRPr kumimoji="0" lang="cs-CZ" sz="1400" b="1" i="0" u="none" strike="noStrike" cap="all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cs-CZ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75BD2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Hoch</a:t>
                      </a:r>
                      <a:endParaRPr kumimoji="0" lang="cs-CZ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5BD2D"/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1008000" marR="38100" marT="38100" marB="38100" anchor="ctr" horzOverflow="overflow"/>
                </a:tc>
              </a:tr>
              <a:tr h="7908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cs-CZ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Lucida Grande" charset="0"/>
                        </a:rPr>
                        <a:t>Hoch</a:t>
                      </a:r>
                      <a:endParaRPr kumimoji="0" lang="cs-CZ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38100" marR="3600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Diebstahlrisiko</a:t>
                      </a:r>
                      <a:r>
                        <a:rPr lang="cs-CZ" sz="1400" dirty="0" smtClean="0">
                          <a:effectLst/>
                        </a:rPr>
                        <a:t> </a:t>
                      </a:r>
                      <a:endParaRPr kumimoji="0" lang="cs-CZ" sz="1400" b="1" i="0" u="none" strike="noStrike" cap="all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8800" algn="l"/>
                        </a:tabLst>
                      </a:pPr>
                      <a:r>
                        <a:rPr kumimoji="0" lang="cs-CZ" sz="18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75BD2D"/>
                          </a:solidFill>
                          <a:effectLst/>
                          <a:sym typeface="Lucida Grande" charset="0"/>
                        </a:rPr>
                        <a:t>Minimal</a:t>
                      </a:r>
                      <a:endParaRPr kumimoji="0" lang="cs-CZ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75BD2D"/>
                        </a:solidFill>
                        <a:effectLst/>
                        <a:latin typeface="Lucida Grande" charset="0"/>
                        <a:ea typeface="ヒラギノ角ゴ ProN W6" charset="0"/>
                        <a:cs typeface="ヒラギノ角ゴ ProN W6" charset="0"/>
                        <a:sym typeface="Lucida Grande" charset="0"/>
                      </a:endParaRPr>
                    </a:p>
                  </a:txBody>
                  <a:tcPr marL="1008000" marR="38100" marT="38100" marB="38100" anchor="ctr" horzOverflow="overflow"/>
                </a:tc>
              </a:tr>
            </a:tbl>
          </a:graphicData>
        </a:graphic>
      </p:graphicFrame>
      <p:sp>
        <p:nvSpPr>
          <p:cNvPr id="16" name="Obdélník 15"/>
          <p:cNvSpPr/>
          <p:nvPr/>
        </p:nvSpPr>
        <p:spPr>
          <a:xfrm>
            <a:off x="5076056" y="1429906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</a:pPr>
            <a:r>
              <a:rPr lang="de-DE" sz="2000" dirty="0">
                <a:solidFill>
                  <a:schemeClr val="bg1"/>
                </a:solidFill>
              </a:rPr>
              <a:t>Wärmeleitungsabdeckung aus </a:t>
            </a:r>
            <a:r>
              <a:rPr lang="cs-CZ" sz="2000" b="1" dirty="0" smtClean="0">
                <a:solidFill>
                  <a:srgbClr val="FFFFFF"/>
                </a:solidFill>
                <a:latin typeface="+mj-lt"/>
                <a:ea typeface="ヒラギノ角ゴ ProN W6" charset="0"/>
                <a:cs typeface="ヒラギノ角ゴ ProN W6" charset="0"/>
                <a:sym typeface="Lucida Grande" charset="0"/>
              </a:rPr>
              <a:t> </a:t>
            </a:r>
            <a:r>
              <a:rPr lang="cs-CZ" sz="2000" b="1" dirty="0" err="1" smtClean="0">
                <a:solidFill>
                  <a:srgbClr val="FFFFFF"/>
                </a:solidFill>
                <a:latin typeface="+mj-lt"/>
                <a:ea typeface="ヒラギノ角ゴ ProN W6" charset="0"/>
                <a:cs typeface="ヒラギノ角ゴ ProN W6" charset="0"/>
                <a:sym typeface="Lucida Grande" charset="0"/>
              </a:rPr>
              <a:t>Thermostone</a:t>
            </a:r>
            <a:r>
              <a:rPr lang="cs-CZ" sz="2000" b="1" dirty="0" smtClean="0">
                <a:solidFill>
                  <a:srgbClr val="FFFFFF"/>
                </a:solidFill>
                <a:latin typeface="+mj-lt"/>
                <a:ea typeface="ヒラギノ角ゴ ProN W6" charset="0"/>
                <a:cs typeface="ヒラギノ角ゴ ProN W6" charset="0"/>
                <a:sym typeface="Lucida Grande" charset="0"/>
              </a:rPr>
              <a:t> UCA</a:t>
            </a:r>
            <a:r>
              <a:rPr lang="cs-CZ" sz="2000" b="1" dirty="0" smtClean="0">
                <a:solidFill>
                  <a:srgbClr val="FFFFFF"/>
                </a:solidFill>
                <a:latin typeface="+mj-lt"/>
                <a:ea typeface="ヒラギノ角ゴ ProN W6" charset="0"/>
                <a:cs typeface="ヒラギノ角ゴ ProN W6" charset="0"/>
                <a:sym typeface="Lucida Grande" charset="0"/>
              </a:rPr>
              <a:t>®</a:t>
            </a:r>
            <a:endParaRPr lang="cs-CZ" sz="2000" b="1" dirty="0">
              <a:solidFill>
                <a:srgbClr val="FFFFFF"/>
              </a:solidFill>
              <a:latin typeface="+mj-lt"/>
              <a:ea typeface="ヒラギノ角ゴ ProN W6" charset="0"/>
              <a:cs typeface="ヒラギノ角ゴ ProN W6" charset="0"/>
              <a:sym typeface="Lucida Grande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51520" y="1412776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</a:pPr>
            <a:r>
              <a:rPr lang="de-DE" sz="2000" dirty="0">
                <a:solidFill>
                  <a:srgbClr val="19C3FF"/>
                </a:solidFill>
              </a:rPr>
              <a:t>Traditionelle Wärmeleitungsblechabdeckung </a:t>
            </a:r>
            <a:endParaRPr lang="cs-CZ" sz="2000" b="1" dirty="0">
              <a:solidFill>
                <a:srgbClr val="19C3FF"/>
              </a:solidFill>
              <a:latin typeface="+mj-lt"/>
              <a:ea typeface="ヒラギノ角ゴ ProN W6" charset="0"/>
              <a:cs typeface="ヒラギノ角ゴ ProN W6" charset="0"/>
              <a:sym typeface="Lucida Grande" charset="0"/>
            </a:endParaRPr>
          </a:p>
        </p:txBody>
      </p:sp>
      <p:pic>
        <p:nvPicPr>
          <p:cNvPr id="38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52439"/>
            <a:ext cx="598488" cy="525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15900" sx="102000" sy="102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39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43783"/>
            <a:ext cx="598488" cy="525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15900" sx="102000" sy="102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40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35127"/>
            <a:ext cx="598488" cy="525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15900" sx="102000" sy="102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41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826471"/>
            <a:ext cx="598488" cy="525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15900" sx="102000" sy="102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42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617815"/>
            <a:ext cx="598488" cy="525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15900" sx="102000" sy="102000" algn="ctr" rotWithShape="0">
              <a:prstClr val="black">
                <a:alpha val="3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275856" y="62068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>
                <a:solidFill>
                  <a:srgbClr val="19C3FF"/>
                </a:solidFill>
              </a:rPr>
              <a:t>Vergl</a:t>
            </a:r>
            <a:endParaRPr lang="cs-CZ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620688"/>
            <a:ext cx="109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>
                <a:solidFill>
                  <a:schemeClr val="bg1"/>
                </a:solidFill>
              </a:rPr>
              <a:t>eich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_marek\ViennaConsulting\_odprezentuj.cz\UCA-Plastics\grafika\krivky7.png"/>
          <p:cNvPicPr>
            <a:picLocks noChangeAspect="1" noChangeArrowheads="1"/>
          </p:cNvPicPr>
          <p:nvPr/>
        </p:nvPicPr>
        <p:blipFill>
          <a:blip r:embed="rId2" cstate="print"/>
          <a:srcRect l="48521" b="10101"/>
          <a:stretch>
            <a:fillRect/>
          </a:stretch>
        </p:blipFill>
        <p:spPr bwMode="auto">
          <a:xfrm>
            <a:off x="4427984" y="1"/>
            <a:ext cx="4716016" cy="6165303"/>
          </a:xfrm>
          <a:prstGeom prst="rect">
            <a:avLst/>
          </a:prstGeom>
          <a:noFill/>
        </p:spPr>
      </p:pic>
      <p:sp>
        <p:nvSpPr>
          <p:cNvPr id="10242" name="Rectangle 1"/>
          <p:cNvSpPr>
            <a:spLocks/>
          </p:cNvSpPr>
          <p:nvPr/>
        </p:nvSpPr>
        <p:spPr bwMode="auto">
          <a:xfrm>
            <a:off x="2339752" y="1916831"/>
            <a:ext cx="4124057" cy="3539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r>
              <a:rPr lang="de-DE" dirty="0"/>
              <a:t>Einzigartige wartungsfreie Lösung</a:t>
            </a: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0243" name="Rectangle 2"/>
          <p:cNvSpPr>
            <a:spLocks/>
          </p:cNvSpPr>
          <p:nvPr/>
        </p:nvSpPr>
        <p:spPr bwMode="auto">
          <a:xfrm>
            <a:off x="2339752" y="3288032"/>
            <a:ext cx="4124057" cy="3539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r>
              <a:rPr lang="de-DE" dirty="0"/>
              <a:t>Einfache Montage</a:t>
            </a:r>
            <a:endParaRPr lang="cs-CZ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2736304" cy="792088"/>
          </a:xfrm>
        </p:spPr>
        <p:txBody>
          <a:bodyPr/>
          <a:lstStyle/>
          <a:p>
            <a:r>
              <a:rPr lang="de-DE" sz="4800" b="1" dirty="0" smtClean="0"/>
              <a:t>Vorteile</a:t>
            </a:r>
            <a:r>
              <a:rPr lang="cs-CZ" sz="4800" dirty="0"/>
              <a:t/>
            </a:r>
            <a:br>
              <a:rPr lang="cs-CZ" sz="4800" dirty="0"/>
            </a:br>
            <a:endParaRPr lang="cs-CZ" sz="4800" dirty="0" smtClean="0"/>
          </a:p>
        </p:txBody>
      </p:sp>
      <p:sp>
        <p:nvSpPr>
          <p:cNvPr id="10245" name="Rectangle 4"/>
          <p:cNvSpPr>
            <a:spLocks/>
          </p:cNvSpPr>
          <p:nvPr/>
        </p:nvSpPr>
        <p:spPr bwMode="auto">
          <a:xfrm>
            <a:off x="2339752" y="4670265"/>
            <a:ext cx="5904656" cy="9079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r>
              <a:rPr lang="de-DE" dirty="0"/>
              <a:t>Bei Bedarf einfache Reparatur möglich</a:t>
            </a:r>
            <a:endParaRPr lang="cs-CZ" dirty="0"/>
          </a:p>
          <a:p>
            <a:r>
              <a:rPr lang="de-DE" dirty="0"/>
              <a:t>Kein Austausch ganzer Elemente notwendig – z. B. Reparatur durch Schweißen</a:t>
            </a:r>
            <a:endParaRPr lang="cs-CZ" dirty="0"/>
          </a:p>
        </p:txBody>
      </p:sp>
      <p:pic>
        <p:nvPicPr>
          <p:cNvPr id="18" name="Picture 3" descr="C:\_marek\ViennaConsulting\_odprezentuj.cz\UCA-Plastics\grafika\ico-sm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85182"/>
            <a:ext cx="1315570" cy="1304058"/>
          </a:xfrm>
          <a:prstGeom prst="rect">
            <a:avLst/>
          </a:prstGeom>
          <a:noFill/>
          <a:effectLst>
            <a:outerShdw blurRad="215900" sx="102000" sy="102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19" name="Picture 4" descr="C:\_marek\ViennaConsulting\_odprezentuj.cz\UCA-Plastics\grafika\ico-bezudrbovost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5576" y="1404862"/>
            <a:ext cx="1315568" cy="1304058"/>
          </a:xfrm>
          <a:prstGeom prst="rect">
            <a:avLst/>
          </a:prstGeom>
          <a:noFill/>
          <a:effectLst>
            <a:outerShdw blurRad="215900" sx="102000" sy="102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20" name="Picture 5" descr="C:\_marek\ViennaConsulting\_odprezentuj.cz\UCA-Plastics\grafika\ico-pale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845022"/>
            <a:ext cx="1315570" cy="1304058"/>
          </a:xfrm>
          <a:prstGeom prst="rect">
            <a:avLst/>
          </a:prstGeom>
          <a:noFill/>
          <a:effectLst>
            <a:outerShdw blurRad="215900" sx="102000" sy="102000" algn="ctr" rotWithShape="0">
              <a:prstClr val="black">
                <a:alpha val="17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 bwMode="auto">
          <a:xfrm>
            <a:off x="3203848" y="0"/>
            <a:ext cx="5940152" cy="6858000"/>
          </a:xfrm>
          <a:prstGeom prst="rect">
            <a:avLst/>
          </a:prstGeom>
          <a:gradFill flip="none" rotWithShape="1">
            <a:gsLst>
              <a:gs pos="0">
                <a:srgbClr val="0088B8"/>
              </a:gs>
              <a:gs pos="23000">
                <a:srgbClr val="008BBC"/>
              </a:gs>
              <a:gs pos="100000">
                <a:srgbClr val="00AEEF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55600" dist="38100" dir="10800000" algn="r" rotWithShape="0">
              <a:prstClr val="black">
                <a:alpha val="16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074" name="Picture 2" descr="C:\_marek\ViennaConsulting\_odprezentuj.cz\UCA-Plastics\grafika\krivky5b.png"/>
          <p:cNvPicPr>
            <a:picLocks noChangeAspect="1" noChangeArrowheads="1"/>
          </p:cNvPicPr>
          <p:nvPr/>
        </p:nvPicPr>
        <p:blipFill>
          <a:blip r:embed="rId2" cstate="print"/>
          <a:srcRect t="21650" r="64962" b="5250"/>
          <a:stretch>
            <a:fillRect/>
          </a:stretch>
        </p:blipFill>
        <p:spPr bwMode="auto">
          <a:xfrm>
            <a:off x="0" y="1844824"/>
            <a:ext cx="3203848" cy="5013176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/>
          </p:cNvSpPr>
          <p:nvPr/>
        </p:nvSpPr>
        <p:spPr bwMode="auto">
          <a:xfrm>
            <a:off x="3707904" y="332656"/>
            <a:ext cx="5256584" cy="235449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38100" tIns="38100" rIns="38100" bIns="3810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Wir sind der Patentinhaber für dieses technologische Verfahren</a:t>
            </a:r>
            <a:endParaRPr lang="cs-CZ" sz="2400" b="1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Wir bieten eine Komplettlösung an:</a:t>
            </a:r>
            <a:endParaRPr lang="cs-CZ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Projektplanung</a:t>
            </a:r>
            <a:endParaRPr lang="cs-CZ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Materialbeschaffung</a:t>
            </a:r>
            <a:endParaRPr lang="cs-CZ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technische Realisierung</a:t>
            </a:r>
            <a:endParaRPr lang="cs-CZ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Personalschulung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endParaRPr lang="cs-CZ" dirty="0" smtClean="0">
              <a:solidFill>
                <a:schemeClr val="bg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12" name="Picture 2" descr="C:\_marek\ViennaConsulting\_odprezentuj.cz\UCA-Plastics\grafika\logo-UCAprezentace.png"/>
          <p:cNvPicPr>
            <a:picLocks noChangeAspect="1" noChangeArrowheads="1"/>
          </p:cNvPicPr>
          <p:nvPr/>
        </p:nvPicPr>
        <p:blipFill>
          <a:blip r:embed="rId3" cstate="print"/>
          <a:srcRect r="315"/>
          <a:stretch>
            <a:fillRect/>
          </a:stretch>
        </p:blipFill>
        <p:spPr bwMode="auto">
          <a:xfrm>
            <a:off x="393607" y="405695"/>
            <a:ext cx="2385171" cy="1363842"/>
          </a:xfrm>
          <a:prstGeom prst="rect">
            <a:avLst/>
          </a:prstGeom>
          <a:noFill/>
        </p:spPr>
      </p:pic>
      <p:pic>
        <p:nvPicPr>
          <p:cNvPr id="6147" name="Picture 3" descr="C:\_marek\ViennaConsulting\_odprezentuj.cz\UCA-Plastics\grafika\ilust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068960"/>
            <a:ext cx="1440160" cy="1440160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6148" name="Picture 4" descr="C:\_marek\ViennaConsulting\_odprezentuj.cz\UCA-Plastics\grafika\ilustr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068960"/>
            <a:ext cx="1440160" cy="1440160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6150" name="Picture 6" descr="C:\_marek\ViennaConsulting\_odprezentuj.cz\UCA-Plastics\grafika\ilust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068960"/>
            <a:ext cx="1440160" cy="1440160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7000"/>
              </a:prstClr>
            </a:outerShdw>
          </a:effectLst>
        </p:spPr>
      </p:pic>
      <p:sp>
        <p:nvSpPr>
          <p:cNvPr id="19" name="Rectangle 6"/>
          <p:cNvSpPr>
            <a:spLocks/>
          </p:cNvSpPr>
          <p:nvPr/>
        </p:nvSpPr>
        <p:spPr bwMode="auto">
          <a:xfrm>
            <a:off x="3707904" y="4797152"/>
            <a:ext cx="5040560" cy="1800493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38100" tIns="38100" rIns="38100" bIns="38100">
            <a:spAutoFit/>
          </a:bodyPr>
          <a:lstStyle/>
          <a:p>
            <a:r>
              <a:rPr lang="de-DE" sz="1400" dirty="0">
                <a:solidFill>
                  <a:srgbClr val="FFFFFF"/>
                </a:solidFill>
              </a:rPr>
              <a:t>Wir sind ein erfahrenes Unternehmen im Bereich der Isolation von Fernwärmeleitungen. Unsere Hauptmärkte sind Tschechien, die Slowakei und Deutschland.</a:t>
            </a:r>
            <a:endParaRPr lang="cs-CZ" sz="1400" dirty="0">
              <a:solidFill>
                <a:srgbClr val="FFFFFF"/>
              </a:solidFill>
            </a:endParaRPr>
          </a:p>
          <a:p>
            <a:r>
              <a:rPr lang="de-DE" sz="1400" dirty="0">
                <a:solidFill>
                  <a:srgbClr val="FFFFFF"/>
                </a:solidFill>
              </a:rPr>
              <a:t>Unser strategischer Partner ist </a:t>
            </a:r>
            <a:r>
              <a:rPr lang="de-DE" sz="1400" dirty="0" err="1">
                <a:solidFill>
                  <a:srgbClr val="FFFFFF"/>
                </a:solidFill>
              </a:rPr>
              <a:t>Röchling</a:t>
            </a:r>
            <a:r>
              <a:rPr lang="de-DE" sz="1400" dirty="0">
                <a:solidFill>
                  <a:srgbClr val="FFFFFF"/>
                </a:solidFill>
              </a:rPr>
              <a:t> Engineering Plastics, Marktführer im Bereich Hochleistungskunststoffe. Wir bieten das komplette Produktportfolio an, inklusive der Zerspanung auf hochmodernen CNC-Maschinen.</a:t>
            </a:r>
            <a:endParaRPr lang="cs-CZ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C:\_marek\ViennaConsulting\_odprezentuj.cz\UCA-Plastics\grafika\krivky1.png"/>
          <p:cNvPicPr>
            <a:picLocks noChangeAspect="1" noChangeArrowheads="1"/>
          </p:cNvPicPr>
          <p:nvPr/>
        </p:nvPicPr>
        <p:blipFill>
          <a:blip r:embed="rId2" cstate="print"/>
          <a:srcRect l="11399" t="9213" r="39933" b="44167"/>
          <a:stretch>
            <a:fillRect/>
          </a:stretch>
        </p:blipFill>
        <p:spPr bwMode="auto">
          <a:xfrm flipV="1">
            <a:off x="4716016" y="0"/>
            <a:ext cx="4427984" cy="3140968"/>
          </a:xfrm>
          <a:prstGeom prst="rect">
            <a:avLst/>
          </a:prstGeom>
          <a:noFill/>
        </p:spPr>
      </p:pic>
      <p:grpSp>
        <p:nvGrpSpPr>
          <p:cNvPr id="40" name="Skupina 39"/>
          <p:cNvGrpSpPr/>
          <p:nvPr/>
        </p:nvGrpSpPr>
        <p:grpSpPr>
          <a:xfrm>
            <a:off x="3122315" y="2104520"/>
            <a:ext cx="5544616" cy="360040"/>
            <a:chOff x="467544" y="2348880"/>
            <a:chExt cx="8280920" cy="720080"/>
          </a:xfrm>
          <a:effectLst>
            <a:outerShdw blurRad="152400" algn="ctr" rotWithShape="0">
              <a:prstClr val="black">
                <a:alpha val="21000"/>
              </a:prstClr>
            </a:outerShdw>
          </a:effectLst>
        </p:grpSpPr>
        <p:sp>
          <p:nvSpPr>
            <p:cNvPr id="41" name="Pětiúhelník 40"/>
            <p:cNvSpPr/>
            <p:nvPr/>
          </p:nvSpPr>
          <p:spPr>
            <a:xfrm>
              <a:off x="4572000" y="2348880"/>
              <a:ext cx="4176464" cy="720080"/>
            </a:xfrm>
            <a:prstGeom prst="homePlate">
              <a:avLst/>
            </a:prstGeom>
            <a:gradFill>
              <a:gsLst>
                <a:gs pos="18000">
                  <a:srgbClr val="00AEEF"/>
                </a:gs>
                <a:gs pos="74000">
                  <a:srgbClr val="19C3FF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2" name="Pětiúhelník 41"/>
            <p:cNvSpPr/>
            <p:nvPr/>
          </p:nvSpPr>
          <p:spPr>
            <a:xfrm rot="10800000">
              <a:off x="467544" y="2348880"/>
              <a:ext cx="4104456" cy="720080"/>
            </a:xfrm>
            <a:prstGeom prst="homePlate">
              <a:avLst/>
            </a:prstGeom>
            <a:gradFill>
              <a:gsLst>
                <a:gs pos="0">
                  <a:srgbClr val="0088B8"/>
                </a:gs>
                <a:gs pos="86000">
                  <a:srgbClr val="00AEEF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Skupina 42"/>
          <p:cNvGrpSpPr/>
          <p:nvPr/>
        </p:nvGrpSpPr>
        <p:grpSpPr>
          <a:xfrm>
            <a:off x="3275856" y="2633198"/>
            <a:ext cx="5237534" cy="360040"/>
            <a:chOff x="467544" y="2348880"/>
            <a:chExt cx="8280920" cy="720080"/>
          </a:xfrm>
          <a:effectLst>
            <a:outerShdw blurRad="152400" algn="ctr" rotWithShape="0">
              <a:prstClr val="black">
                <a:alpha val="21000"/>
              </a:prstClr>
            </a:outerShdw>
          </a:effectLst>
        </p:grpSpPr>
        <p:sp>
          <p:nvSpPr>
            <p:cNvPr id="44" name="Pětiúhelník 43"/>
            <p:cNvSpPr/>
            <p:nvPr/>
          </p:nvSpPr>
          <p:spPr>
            <a:xfrm>
              <a:off x="4572000" y="2348880"/>
              <a:ext cx="4176464" cy="720080"/>
            </a:xfrm>
            <a:prstGeom prst="homePlate">
              <a:avLst>
                <a:gd name="adj" fmla="val 0"/>
              </a:avLst>
            </a:prstGeom>
            <a:gradFill>
              <a:gsLst>
                <a:gs pos="18000">
                  <a:srgbClr val="00AEEF"/>
                </a:gs>
                <a:gs pos="74000">
                  <a:srgbClr val="19C3FF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Pětiúhelník 44"/>
            <p:cNvSpPr/>
            <p:nvPr/>
          </p:nvSpPr>
          <p:spPr>
            <a:xfrm rot="10800000">
              <a:off x="467544" y="2348880"/>
              <a:ext cx="4104456" cy="72008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0088B8"/>
                </a:gs>
                <a:gs pos="86000">
                  <a:srgbClr val="00AEEF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6" name="Skupina 45"/>
          <p:cNvGrpSpPr/>
          <p:nvPr/>
        </p:nvGrpSpPr>
        <p:grpSpPr>
          <a:xfrm>
            <a:off x="3275856" y="3161876"/>
            <a:ext cx="5237534" cy="360040"/>
            <a:chOff x="467544" y="2348880"/>
            <a:chExt cx="8280920" cy="720080"/>
          </a:xfrm>
          <a:effectLst>
            <a:outerShdw blurRad="152400" algn="ctr" rotWithShape="0">
              <a:prstClr val="black">
                <a:alpha val="21000"/>
              </a:prstClr>
            </a:outerShdw>
          </a:effectLst>
        </p:grpSpPr>
        <p:sp>
          <p:nvSpPr>
            <p:cNvPr id="47" name="Pětiúhelník 46"/>
            <p:cNvSpPr/>
            <p:nvPr/>
          </p:nvSpPr>
          <p:spPr>
            <a:xfrm>
              <a:off x="4572000" y="2348880"/>
              <a:ext cx="4176464" cy="720080"/>
            </a:xfrm>
            <a:prstGeom prst="homePlate">
              <a:avLst>
                <a:gd name="adj" fmla="val 0"/>
              </a:avLst>
            </a:prstGeom>
            <a:gradFill>
              <a:gsLst>
                <a:gs pos="18000">
                  <a:srgbClr val="00AEEF"/>
                </a:gs>
                <a:gs pos="74000">
                  <a:srgbClr val="19C3FF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Pětiúhelník 47"/>
            <p:cNvSpPr/>
            <p:nvPr/>
          </p:nvSpPr>
          <p:spPr>
            <a:xfrm rot="10800000">
              <a:off x="467544" y="2348880"/>
              <a:ext cx="4104456" cy="72008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0088B8"/>
                </a:gs>
                <a:gs pos="86000">
                  <a:srgbClr val="00AEEF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3275856" y="3690554"/>
            <a:ext cx="5391075" cy="360040"/>
            <a:chOff x="696858" y="2348880"/>
            <a:chExt cx="8051606" cy="720080"/>
          </a:xfrm>
          <a:effectLst>
            <a:outerShdw blurRad="152400" algn="ctr" rotWithShape="0">
              <a:prstClr val="black">
                <a:alpha val="21000"/>
              </a:prstClr>
            </a:outerShdw>
          </a:effectLst>
        </p:grpSpPr>
        <p:sp>
          <p:nvSpPr>
            <p:cNvPr id="50" name="Pětiúhelník 49"/>
            <p:cNvSpPr/>
            <p:nvPr/>
          </p:nvSpPr>
          <p:spPr>
            <a:xfrm>
              <a:off x="4572000" y="2348880"/>
              <a:ext cx="4176464" cy="720080"/>
            </a:xfrm>
            <a:prstGeom prst="homePlate">
              <a:avLst/>
            </a:prstGeom>
            <a:gradFill>
              <a:gsLst>
                <a:gs pos="18000">
                  <a:srgbClr val="00AEEF"/>
                </a:gs>
                <a:gs pos="74000">
                  <a:srgbClr val="19C3FF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Pětiúhelník 50"/>
            <p:cNvSpPr/>
            <p:nvPr/>
          </p:nvSpPr>
          <p:spPr>
            <a:xfrm rot="10800000">
              <a:off x="696858" y="2348880"/>
              <a:ext cx="3875136" cy="72008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0088B8"/>
                </a:gs>
                <a:gs pos="86000">
                  <a:srgbClr val="00AEEF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2" name="Skupina 51"/>
          <p:cNvGrpSpPr/>
          <p:nvPr/>
        </p:nvGrpSpPr>
        <p:grpSpPr>
          <a:xfrm>
            <a:off x="3275856" y="4219232"/>
            <a:ext cx="5237534" cy="360040"/>
            <a:chOff x="467544" y="2348880"/>
            <a:chExt cx="8280920" cy="720080"/>
          </a:xfrm>
          <a:effectLst>
            <a:outerShdw blurRad="152400" algn="ctr" rotWithShape="0">
              <a:prstClr val="black">
                <a:alpha val="21000"/>
              </a:prstClr>
            </a:outerShdw>
          </a:effectLst>
        </p:grpSpPr>
        <p:sp>
          <p:nvSpPr>
            <p:cNvPr id="53" name="Pětiúhelník 52"/>
            <p:cNvSpPr/>
            <p:nvPr/>
          </p:nvSpPr>
          <p:spPr>
            <a:xfrm>
              <a:off x="4572000" y="2348880"/>
              <a:ext cx="4176464" cy="720080"/>
            </a:xfrm>
            <a:prstGeom prst="homePlate">
              <a:avLst>
                <a:gd name="adj" fmla="val 0"/>
              </a:avLst>
            </a:prstGeom>
            <a:gradFill>
              <a:gsLst>
                <a:gs pos="18000">
                  <a:srgbClr val="00AEEF"/>
                </a:gs>
                <a:gs pos="74000">
                  <a:srgbClr val="19C3FF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Pětiúhelník 53"/>
            <p:cNvSpPr/>
            <p:nvPr/>
          </p:nvSpPr>
          <p:spPr>
            <a:xfrm rot="10800000">
              <a:off x="467544" y="2348880"/>
              <a:ext cx="4104456" cy="72008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0088B8"/>
                </a:gs>
                <a:gs pos="86000">
                  <a:srgbClr val="00AEEF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5" name="Skupina 54"/>
          <p:cNvGrpSpPr/>
          <p:nvPr/>
        </p:nvGrpSpPr>
        <p:grpSpPr>
          <a:xfrm>
            <a:off x="3275856" y="4747910"/>
            <a:ext cx="5237534" cy="360040"/>
            <a:chOff x="467544" y="2348880"/>
            <a:chExt cx="8280920" cy="720080"/>
          </a:xfrm>
          <a:effectLst>
            <a:outerShdw blurRad="152400" algn="ctr" rotWithShape="0">
              <a:prstClr val="black">
                <a:alpha val="21000"/>
              </a:prstClr>
            </a:outerShdw>
          </a:effectLst>
        </p:grpSpPr>
        <p:sp>
          <p:nvSpPr>
            <p:cNvPr id="56" name="Pětiúhelník 55"/>
            <p:cNvSpPr/>
            <p:nvPr/>
          </p:nvSpPr>
          <p:spPr>
            <a:xfrm>
              <a:off x="4572000" y="2348880"/>
              <a:ext cx="4176464" cy="720080"/>
            </a:xfrm>
            <a:prstGeom prst="homePlate">
              <a:avLst>
                <a:gd name="adj" fmla="val 0"/>
              </a:avLst>
            </a:prstGeom>
            <a:gradFill>
              <a:gsLst>
                <a:gs pos="18000">
                  <a:srgbClr val="00AEEF"/>
                </a:gs>
                <a:gs pos="74000">
                  <a:srgbClr val="19C3FF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Pětiúhelník 56"/>
            <p:cNvSpPr/>
            <p:nvPr/>
          </p:nvSpPr>
          <p:spPr>
            <a:xfrm rot="10800000">
              <a:off x="467544" y="2348880"/>
              <a:ext cx="4104456" cy="72008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0088B8"/>
                </a:gs>
                <a:gs pos="86000">
                  <a:srgbClr val="00AEEF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8" name="Skupina 57"/>
          <p:cNvGrpSpPr/>
          <p:nvPr/>
        </p:nvGrpSpPr>
        <p:grpSpPr>
          <a:xfrm>
            <a:off x="3275856" y="5276588"/>
            <a:ext cx="5237534" cy="360040"/>
            <a:chOff x="467544" y="2348880"/>
            <a:chExt cx="8280920" cy="720080"/>
          </a:xfrm>
          <a:effectLst>
            <a:outerShdw blurRad="152400" algn="ctr" rotWithShape="0">
              <a:prstClr val="black">
                <a:alpha val="21000"/>
              </a:prstClr>
            </a:outerShdw>
          </a:effectLst>
        </p:grpSpPr>
        <p:sp>
          <p:nvSpPr>
            <p:cNvPr id="59" name="Pětiúhelník 58"/>
            <p:cNvSpPr/>
            <p:nvPr/>
          </p:nvSpPr>
          <p:spPr>
            <a:xfrm>
              <a:off x="4572000" y="2348880"/>
              <a:ext cx="4176464" cy="720080"/>
            </a:xfrm>
            <a:prstGeom prst="homePlate">
              <a:avLst>
                <a:gd name="adj" fmla="val 0"/>
              </a:avLst>
            </a:prstGeom>
            <a:gradFill>
              <a:gsLst>
                <a:gs pos="18000">
                  <a:srgbClr val="00AEEF"/>
                </a:gs>
                <a:gs pos="74000">
                  <a:srgbClr val="19C3FF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Pětiúhelník 59"/>
            <p:cNvSpPr/>
            <p:nvPr/>
          </p:nvSpPr>
          <p:spPr>
            <a:xfrm rot="10800000">
              <a:off x="467544" y="2348880"/>
              <a:ext cx="4104456" cy="72008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0088B8"/>
                </a:gs>
                <a:gs pos="86000">
                  <a:srgbClr val="00AEEF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1" name="Skupina 60"/>
          <p:cNvGrpSpPr/>
          <p:nvPr/>
        </p:nvGrpSpPr>
        <p:grpSpPr>
          <a:xfrm>
            <a:off x="3275856" y="5805264"/>
            <a:ext cx="5237534" cy="360040"/>
            <a:chOff x="467544" y="2348880"/>
            <a:chExt cx="8280920" cy="720080"/>
          </a:xfrm>
          <a:effectLst>
            <a:outerShdw blurRad="152400" algn="ctr" rotWithShape="0">
              <a:prstClr val="black">
                <a:alpha val="21000"/>
              </a:prstClr>
            </a:outerShdw>
          </a:effectLst>
        </p:grpSpPr>
        <p:sp>
          <p:nvSpPr>
            <p:cNvPr id="62" name="Pětiúhelník 61"/>
            <p:cNvSpPr/>
            <p:nvPr/>
          </p:nvSpPr>
          <p:spPr>
            <a:xfrm>
              <a:off x="4572000" y="2348880"/>
              <a:ext cx="4176464" cy="720080"/>
            </a:xfrm>
            <a:prstGeom prst="homePlate">
              <a:avLst>
                <a:gd name="adj" fmla="val 0"/>
              </a:avLst>
            </a:prstGeom>
            <a:gradFill>
              <a:gsLst>
                <a:gs pos="18000">
                  <a:srgbClr val="00AEEF"/>
                </a:gs>
                <a:gs pos="74000">
                  <a:srgbClr val="19C3FF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Pětiúhelník 62"/>
            <p:cNvSpPr/>
            <p:nvPr/>
          </p:nvSpPr>
          <p:spPr>
            <a:xfrm rot="10800000">
              <a:off x="467544" y="2348880"/>
              <a:ext cx="4104456" cy="720080"/>
            </a:xfrm>
            <a:prstGeom prst="homePlate">
              <a:avLst>
                <a:gd name="adj" fmla="val 0"/>
              </a:avLst>
            </a:prstGeom>
            <a:gradFill>
              <a:gsLst>
                <a:gs pos="0">
                  <a:srgbClr val="0088B8"/>
                </a:gs>
                <a:gs pos="86000">
                  <a:srgbClr val="00AEEF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3122315" y="1575842"/>
            <a:ext cx="5544616" cy="360040"/>
            <a:chOff x="467544" y="2348880"/>
            <a:chExt cx="8280920" cy="720080"/>
          </a:xfrm>
          <a:effectLst>
            <a:outerShdw blurRad="152400" algn="ctr" rotWithShape="0">
              <a:prstClr val="black">
                <a:alpha val="21000"/>
              </a:prstClr>
            </a:outerShdw>
          </a:effectLst>
        </p:grpSpPr>
        <p:sp>
          <p:nvSpPr>
            <p:cNvPr id="21" name="Pětiúhelník 20"/>
            <p:cNvSpPr/>
            <p:nvPr/>
          </p:nvSpPr>
          <p:spPr>
            <a:xfrm>
              <a:off x="4572000" y="2348880"/>
              <a:ext cx="4176464" cy="720080"/>
            </a:xfrm>
            <a:prstGeom prst="homePlate">
              <a:avLst/>
            </a:prstGeom>
            <a:gradFill>
              <a:gsLst>
                <a:gs pos="18000">
                  <a:srgbClr val="00AEEF"/>
                </a:gs>
                <a:gs pos="74000">
                  <a:srgbClr val="19C3FF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Pětiúhelník 21"/>
            <p:cNvSpPr/>
            <p:nvPr/>
          </p:nvSpPr>
          <p:spPr>
            <a:xfrm rot="10800000">
              <a:off x="467544" y="2348880"/>
              <a:ext cx="4104456" cy="720080"/>
            </a:xfrm>
            <a:prstGeom prst="homePlate">
              <a:avLst/>
            </a:prstGeom>
            <a:gradFill>
              <a:gsLst>
                <a:gs pos="0">
                  <a:srgbClr val="0088B8"/>
                </a:gs>
                <a:gs pos="86000">
                  <a:srgbClr val="00AEEF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Technische Materialeigenschaften von </a:t>
            </a:r>
            <a:r>
              <a:rPr lang="cs-CZ" sz="3900" dirty="0" smtClean="0"/>
              <a:t/>
            </a:r>
            <a:br>
              <a:rPr lang="cs-CZ" sz="3900" dirty="0" smtClean="0"/>
            </a:br>
            <a:r>
              <a:rPr lang="cs-CZ" sz="3900" dirty="0" err="1" smtClean="0"/>
              <a:t>Thermostone</a:t>
            </a:r>
            <a:r>
              <a:rPr lang="cs-CZ" sz="3900" dirty="0" smtClean="0"/>
              <a:t> UCA</a:t>
            </a:r>
            <a:r>
              <a:rPr lang="cs-CZ" sz="3900" dirty="0" smtClean="0"/>
              <a:t>®</a:t>
            </a:r>
            <a:endParaRPr lang="cs-CZ" sz="3900" dirty="0" smtClean="0"/>
          </a:p>
        </p:txBody>
      </p:sp>
      <p:sp>
        <p:nvSpPr>
          <p:cNvPr id="12291" name="Rectangle 2"/>
          <p:cNvSpPr>
            <a:spLocks/>
          </p:cNvSpPr>
          <p:nvPr/>
        </p:nvSpPr>
        <p:spPr bwMode="auto">
          <a:xfrm>
            <a:off x="395536" y="1593667"/>
            <a:ext cx="2736303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r>
              <a:rPr lang="de-DE" sz="1600" dirty="0"/>
              <a:t>Rohrleitungsdurchmesser</a:t>
            </a:r>
            <a:endParaRPr lang="cs-CZ" sz="1600" dirty="0"/>
          </a:p>
        </p:txBody>
      </p:sp>
      <p:sp>
        <p:nvSpPr>
          <p:cNvPr id="12292" name="Rectangle 3"/>
          <p:cNvSpPr>
            <a:spLocks/>
          </p:cNvSpPr>
          <p:nvPr/>
        </p:nvSpPr>
        <p:spPr bwMode="auto">
          <a:xfrm>
            <a:off x="3419475" y="1593667"/>
            <a:ext cx="1866900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>
            <a:spAutoFit/>
          </a:bodyPr>
          <a:lstStyle/>
          <a:p>
            <a:pPr algn="l"/>
            <a:r>
              <a:rPr lang="cs-CZ" sz="160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200 mm</a:t>
            </a:r>
            <a:endParaRPr lang="cs-CZ" sz="1600">
              <a:solidFill>
                <a:schemeClr val="bg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2293" name="Rectangle 4"/>
          <p:cNvSpPr>
            <a:spLocks/>
          </p:cNvSpPr>
          <p:nvPr/>
        </p:nvSpPr>
        <p:spPr bwMode="auto">
          <a:xfrm>
            <a:off x="7307263" y="1593667"/>
            <a:ext cx="1435100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>
            <a:spAutoFit/>
          </a:bodyPr>
          <a:lstStyle/>
          <a:p>
            <a:pPr algn="l"/>
            <a:r>
              <a:rPr lang="cs-CZ" sz="160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1 200 mm</a:t>
            </a:r>
            <a:endParaRPr lang="cs-CZ" sz="1600">
              <a:solidFill>
                <a:schemeClr val="bg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2294" name="Rectangle 5"/>
          <p:cNvSpPr>
            <a:spLocks/>
          </p:cNvSpPr>
          <p:nvPr/>
        </p:nvSpPr>
        <p:spPr bwMode="auto">
          <a:xfrm>
            <a:off x="395536" y="2120117"/>
            <a:ext cx="2664295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r>
              <a:rPr lang="de-DE" sz="1600" dirty="0"/>
              <a:t>Gebrauchstemperatur</a:t>
            </a:r>
            <a:endParaRPr lang="cs-CZ" sz="1600" dirty="0"/>
          </a:p>
        </p:txBody>
      </p:sp>
      <p:sp>
        <p:nvSpPr>
          <p:cNvPr id="12296" name="Rectangle 7"/>
          <p:cNvSpPr>
            <a:spLocks/>
          </p:cNvSpPr>
          <p:nvPr/>
        </p:nvSpPr>
        <p:spPr bwMode="auto">
          <a:xfrm>
            <a:off x="3420368" y="2123331"/>
            <a:ext cx="863600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>
            <a:spAutoFit/>
          </a:bodyPr>
          <a:lstStyle/>
          <a:p>
            <a:pPr algn="l"/>
            <a:r>
              <a:rPr lang="cs-CZ" sz="1600" dirty="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-50 °C</a:t>
            </a:r>
            <a:endParaRPr lang="cs-CZ" sz="1600" dirty="0">
              <a:solidFill>
                <a:schemeClr val="bg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2297" name="Rectangle 8"/>
          <p:cNvSpPr>
            <a:spLocks/>
          </p:cNvSpPr>
          <p:nvPr/>
        </p:nvSpPr>
        <p:spPr bwMode="auto">
          <a:xfrm>
            <a:off x="6084168" y="2123331"/>
            <a:ext cx="1003300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>
            <a:spAutoFit/>
          </a:bodyPr>
          <a:lstStyle/>
          <a:p>
            <a:pPr algn="r"/>
            <a:r>
              <a:rPr lang="cs-CZ" sz="1600" dirty="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+80 °C</a:t>
            </a:r>
            <a:endParaRPr lang="cs-CZ" sz="1600" dirty="0">
              <a:solidFill>
                <a:schemeClr val="bg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4418484" y="1766289"/>
            <a:ext cx="28082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 sz="1600"/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>
            <a:off x="4211960" y="2284540"/>
            <a:ext cx="2088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7164288" y="2284540"/>
            <a:ext cx="3240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2301" name="Rectangle 13"/>
          <p:cNvSpPr>
            <a:spLocks/>
          </p:cNvSpPr>
          <p:nvPr/>
        </p:nvSpPr>
        <p:spPr bwMode="auto">
          <a:xfrm>
            <a:off x="395536" y="2646567"/>
            <a:ext cx="2009527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r>
              <a:rPr lang="de-DE" sz="1600" dirty="0"/>
              <a:t>Dichte</a:t>
            </a:r>
            <a:endParaRPr lang="cs-CZ" sz="1600" dirty="0"/>
          </a:p>
        </p:txBody>
      </p:sp>
      <p:sp>
        <p:nvSpPr>
          <p:cNvPr id="12302" name="Rectangle 14"/>
          <p:cNvSpPr>
            <a:spLocks/>
          </p:cNvSpPr>
          <p:nvPr/>
        </p:nvSpPr>
        <p:spPr bwMode="auto">
          <a:xfrm>
            <a:off x="395536" y="3173017"/>
            <a:ext cx="2736304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r>
              <a:rPr lang="de-DE" sz="1600" dirty="0"/>
              <a:t>Zugfestigkeit</a:t>
            </a:r>
            <a:endParaRPr lang="cs-CZ" sz="1600" dirty="0"/>
          </a:p>
        </p:txBody>
      </p:sp>
      <p:sp>
        <p:nvSpPr>
          <p:cNvPr id="12303" name="Rectangle 15"/>
          <p:cNvSpPr>
            <a:spLocks/>
          </p:cNvSpPr>
          <p:nvPr/>
        </p:nvSpPr>
        <p:spPr bwMode="auto">
          <a:xfrm>
            <a:off x="395536" y="4225917"/>
            <a:ext cx="2808311" cy="484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r>
              <a:rPr lang="de-DE" sz="1600" dirty="0"/>
              <a:t>E-Modul</a:t>
            </a:r>
            <a:endParaRPr lang="cs-CZ" sz="1600" dirty="0"/>
          </a:p>
          <a:p>
            <a:r>
              <a:rPr lang="cs-CZ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(</a:t>
            </a:r>
            <a:r>
              <a:rPr lang="cs-CZ" sz="105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Young </a:t>
            </a:r>
            <a:r>
              <a:rPr lang="cs-CZ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modul)</a:t>
            </a:r>
            <a:endParaRPr lang="cs-CZ" sz="1050" dirty="0">
              <a:solidFill>
                <a:schemeClr val="tx1">
                  <a:lumMod val="75000"/>
                  <a:lumOff val="25000"/>
                </a:schemeClr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2304" name="Rectangle 16"/>
          <p:cNvSpPr>
            <a:spLocks/>
          </p:cNvSpPr>
          <p:nvPr/>
        </p:nvSpPr>
        <p:spPr bwMode="auto">
          <a:xfrm>
            <a:off x="395537" y="4752367"/>
            <a:ext cx="2520280" cy="3328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r>
              <a:rPr lang="de-DE" sz="1600" dirty="0"/>
              <a:t>Kerbschlagzähigkeit </a:t>
            </a:r>
            <a:endParaRPr lang="cs-CZ" sz="1600" dirty="0"/>
          </a:p>
        </p:txBody>
      </p:sp>
      <p:sp>
        <p:nvSpPr>
          <p:cNvPr id="12305" name="Rectangle 17"/>
          <p:cNvSpPr>
            <a:spLocks/>
          </p:cNvSpPr>
          <p:nvPr/>
        </p:nvSpPr>
        <p:spPr bwMode="auto">
          <a:xfrm>
            <a:off x="395537" y="5278817"/>
            <a:ext cx="2520280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r>
              <a:rPr lang="de-DE" sz="1600" dirty="0" err="1"/>
              <a:t>Shorehärte</a:t>
            </a:r>
            <a:r>
              <a:rPr lang="de-DE" sz="1600" dirty="0"/>
              <a:t> </a:t>
            </a:r>
            <a:endParaRPr lang="cs-CZ" sz="1600" dirty="0"/>
          </a:p>
        </p:txBody>
      </p:sp>
      <p:sp>
        <p:nvSpPr>
          <p:cNvPr id="12306" name="Rectangle 18"/>
          <p:cNvSpPr>
            <a:spLocks/>
          </p:cNvSpPr>
          <p:nvPr/>
        </p:nvSpPr>
        <p:spPr bwMode="auto">
          <a:xfrm>
            <a:off x="395537" y="3699467"/>
            <a:ext cx="2664296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r>
              <a:rPr lang="de-DE" sz="1600" dirty="0"/>
              <a:t>Reißdehnung</a:t>
            </a:r>
            <a:endParaRPr lang="cs-CZ" sz="1600" dirty="0"/>
          </a:p>
        </p:txBody>
      </p:sp>
      <p:sp>
        <p:nvSpPr>
          <p:cNvPr id="12307" name="Rectangle 19"/>
          <p:cNvSpPr>
            <a:spLocks/>
          </p:cNvSpPr>
          <p:nvPr/>
        </p:nvSpPr>
        <p:spPr bwMode="auto">
          <a:xfrm>
            <a:off x="395536" y="5805265"/>
            <a:ext cx="2736303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r>
              <a:rPr lang="de-DE" sz="1600" dirty="0"/>
              <a:t>Ausdehnungskoeffizient</a:t>
            </a:r>
            <a:endParaRPr lang="cs-CZ" sz="1600" dirty="0"/>
          </a:p>
        </p:txBody>
      </p:sp>
      <p:sp>
        <p:nvSpPr>
          <p:cNvPr id="64" name="Rectangle 3"/>
          <p:cNvSpPr>
            <a:spLocks/>
          </p:cNvSpPr>
          <p:nvPr/>
        </p:nvSpPr>
        <p:spPr bwMode="auto">
          <a:xfrm>
            <a:off x="3419474" y="2645286"/>
            <a:ext cx="5040957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0,960 g/cm</a:t>
            </a:r>
            <a:r>
              <a:rPr lang="cs-CZ" sz="1600" baseline="30000" dirty="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3</a:t>
            </a:r>
            <a:endParaRPr lang="cs-CZ" sz="1600" baseline="30000" dirty="0">
              <a:solidFill>
                <a:schemeClr val="bg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66" name="Rectangle 3"/>
          <p:cNvSpPr>
            <a:spLocks/>
          </p:cNvSpPr>
          <p:nvPr/>
        </p:nvSpPr>
        <p:spPr bwMode="auto">
          <a:xfrm>
            <a:off x="3419474" y="3181226"/>
            <a:ext cx="5040957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22 N/mm</a:t>
            </a:r>
            <a:r>
              <a:rPr lang="cs-CZ" sz="1600" baseline="30000" dirty="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</a:t>
            </a:r>
            <a:endParaRPr lang="cs-CZ" sz="1600" baseline="30000" dirty="0">
              <a:solidFill>
                <a:schemeClr val="bg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73" name="Rectangle 3"/>
          <p:cNvSpPr>
            <a:spLocks/>
          </p:cNvSpPr>
          <p:nvPr/>
        </p:nvSpPr>
        <p:spPr bwMode="auto">
          <a:xfrm>
            <a:off x="3419474" y="3704332"/>
            <a:ext cx="5040957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algn="ctr"/>
            <a:r>
              <a:rPr lang="cs-CZ" sz="160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&gt;50 %</a:t>
            </a:r>
            <a:endParaRPr lang="cs-CZ" sz="1600">
              <a:solidFill>
                <a:schemeClr val="bg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75" name="Rectangle 3"/>
          <p:cNvSpPr>
            <a:spLocks/>
          </p:cNvSpPr>
          <p:nvPr/>
        </p:nvSpPr>
        <p:spPr bwMode="auto">
          <a:xfrm>
            <a:off x="3419474" y="4240138"/>
            <a:ext cx="5040957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800 N/mm</a:t>
            </a:r>
            <a:r>
              <a:rPr lang="cs-CZ" sz="1600" baseline="30000" dirty="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</a:t>
            </a:r>
            <a:endParaRPr lang="cs-CZ" sz="1600" baseline="30000" dirty="0">
              <a:solidFill>
                <a:schemeClr val="bg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77" name="Rectangle 3"/>
          <p:cNvSpPr>
            <a:spLocks/>
          </p:cNvSpPr>
          <p:nvPr/>
        </p:nvSpPr>
        <p:spPr bwMode="auto">
          <a:xfrm>
            <a:off x="3419474" y="4769594"/>
            <a:ext cx="5040957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12 </a:t>
            </a:r>
            <a:r>
              <a:rPr lang="cs-CZ" sz="1600" dirty="0" err="1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mJ</a:t>
            </a:r>
            <a:r>
              <a:rPr lang="cs-CZ" sz="1600" dirty="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/mm</a:t>
            </a:r>
            <a:r>
              <a:rPr lang="cs-CZ" sz="1600" baseline="30000" dirty="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</a:t>
            </a:r>
            <a:endParaRPr lang="cs-CZ" sz="1600" baseline="30000" dirty="0">
              <a:solidFill>
                <a:schemeClr val="bg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79" name="Rectangle 3"/>
          <p:cNvSpPr>
            <a:spLocks/>
          </p:cNvSpPr>
          <p:nvPr/>
        </p:nvSpPr>
        <p:spPr bwMode="auto">
          <a:xfrm>
            <a:off x="3419474" y="5288508"/>
            <a:ext cx="5040957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 63</a:t>
            </a:r>
            <a:endParaRPr lang="cs-CZ" sz="1600" dirty="0">
              <a:solidFill>
                <a:schemeClr val="bg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81" name="Rectangle 3"/>
          <p:cNvSpPr>
            <a:spLocks/>
          </p:cNvSpPr>
          <p:nvPr/>
        </p:nvSpPr>
        <p:spPr bwMode="auto">
          <a:xfrm>
            <a:off x="3419474" y="5817964"/>
            <a:ext cx="4968949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algn="ctr"/>
            <a:r>
              <a:rPr lang="cs-CZ" sz="160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 mm/10 °C</a:t>
            </a:r>
            <a:endParaRPr lang="cs-CZ" sz="1600">
              <a:solidFill>
                <a:schemeClr val="bg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82" name="Rectangle 6"/>
          <p:cNvSpPr>
            <a:spLocks/>
          </p:cNvSpPr>
          <p:nvPr/>
        </p:nvSpPr>
        <p:spPr bwMode="auto">
          <a:xfrm>
            <a:off x="7514554" y="2051050"/>
            <a:ext cx="9361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8100" tIns="38100" rIns="38100" bIns="3810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+100 °C</a:t>
            </a:r>
            <a:br>
              <a:rPr lang="cs-CZ" sz="1600" dirty="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</a:br>
            <a:r>
              <a:rPr lang="cs-CZ" sz="900" dirty="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(</a:t>
            </a:r>
            <a:r>
              <a:rPr lang="de-DE" sz="900" dirty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 kurzer Zeit</a:t>
            </a:r>
            <a:r>
              <a:rPr lang="cs-CZ" sz="900" dirty="0" smtClean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)</a:t>
            </a:r>
            <a:endParaRPr lang="cs-CZ" sz="900" dirty="0">
              <a:solidFill>
                <a:schemeClr val="bg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_marek\ViennaConsulting\_odprezentuj.cz\UCA-Plastics\grafika\krivky6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Rectangle 1"/>
          <p:cNvSpPr>
            <a:spLocks/>
          </p:cNvSpPr>
          <p:nvPr/>
        </p:nvSpPr>
        <p:spPr bwMode="auto">
          <a:xfrm>
            <a:off x="395536" y="4293096"/>
            <a:ext cx="2809404" cy="630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6000" tIns="38100" rIns="36000" bIns="38100">
            <a:spAutoFit/>
          </a:bodyPr>
          <a:lstStyle/>
          <a:p>
            <a:r>
              <a:rPr lang="de-DE" dirty="0"/>
              <a:t>Widerstandsfähig gegen Umwelteinwirkungen </a:t>
            </a:r>
            <a:endParaRPr lang="cs-CZ" dirty="0"/>
          </a:p>
        </p:txBody>
      </p:sp>
      <p:sp>
        <p:nvSpPr>
          <p:cNvPr id="13315" name="Rectangle 2"/>
          <p:cNvSpPr>
            <a:spLocks/>
          </p:cNvSpPr>
          <p:nvPr/>
        </p:nvSpPr>
        <p:spPr bwMode="auto">
          <a:xfrm>
            <a:off x="3347864" y="4293096"/>
            <a:ext cx="2876166" cy="630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36000" tIns="38100" rIns="36000" bIns="38100">
            <a:spAutoFit/>
          </a:bodyPr>
          <a:lstStyle/>
          <a:p>
            <a:pPr algn="ctr"/>
            <a:r>
              <a:rPr lang="de-DE" dirty="0"/>
              <a:t>Gute Isolationseigenschaften</a:t>
            </a:r>
            <a:endParaRPr lang="cs-CZ" dirty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Materialvorteile</a:t>
            </a:r>
            <a:endParaRPr lang="cs-CZ" dirty="0"/>
          </a:p>
        </p:txBody>
      </p:sp>
      <p:sp>
        <p:nvSpPr>
          <p:cNvPr id="13317" name="Rectangle 4"/>
          <p:cNvSpPr>
            <a:spLocks/>
          </p:cNvSpPr>
          <p:nvPr/>
        </p:nvSpPr>
        <p:spPr bwMode="auto">
          <a:xfrm>
            <a:off x="6228184" y="4509120"/>
            <a:ext cx="2298700" cy="3539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6000" tIns="38100" rIns="36000" bIns="38100">
            <a:spAutoFit/>
          </a:bodyPr>
          <a:lstStyle/>
          <a:p>
            <a:pPr algn="ctr"/>
            <a:r>
              <a:rPr lang="de-DE" dirty="0"/>
              <a:t>Formstabil </a:t>
            </a:r>
            <a:endParaRPr lang="cs-CZ" dirty="0"/>
          </a:p>
        </p:txBody>
      </p:sp>
      <p:pic>
        <p:nvPicPr>
          <p:cNvPr id="7170" name="Picture 2" descr="C:\_marek\ViennaConsulting\_odprezentuj.cz\UCA-Plastics\grafika\ico-izola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049626"/>
            <a:ext cx="2018226" cy="2018226"/>
          </a:xfrm>
          <a:prstGeom prst="rect">
            <a:avLst/>
          </a:prstGeom>
          <a:noFill/>
        </p:spPr>
      </p:pic>
      <p:pic>
        <p:nvPicPr>
          <p:cNvPr id="7171" name="Picture 3" descr="C:\_marek\ViennaConsulting\_odprezentuj.cz\UCA-Plastics\grafika\ico-mater-pam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063" y="2034360"/>
            <a:ext cx="2450274" cy="2048758"/>
          </a:xfrm>
          <a:prstGeom prst="rect">
            <a:avLst/>
          </a:prstGeom>
          <a:noFill/>
        </p:spPr>
      </p:pic>
      <p:pic>
        <p:nvPicPr>
          <p:cNvPr id="7172" name="Picture 4" descr="C:\_marek\ViennaConsulting\_odprezentuj.cz\UCA-Plastics\grafika\ico-stabilita-vuci-vnejsk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824382"/>
            <a:ext cx="2602070" cy="246871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UCA">
      <a:dk1>
        <a:sysClr val="windowText" lastClr="000000"/>
      </a:dk1>
      <a:lt1>
        <a:sysClr val="window" lastClr="FFFFFF"/>
      </a:lt1>
      <a:dk2>
        <a:srgbClr val="00AEE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000000"/>
      </a:folHlink>
    </a:clrScheme>
    <a:fontScheme name="Tomil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303</Words>
  <Application>Microsoft Macintosh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Motiv sady Office</vt:lpstr>
      <vt:lpstr>Eine moderne Lösung für die äußere Wärmeleitungsabdichtungen </vt:lpstr>
      <vt:lpstr>PowerPoint Presentation</vt:lpstr>
      <vt:lpstr>PowerPoint Presentation</vt:lpstr>
      <vt:lpstr>PowerPoint Presentation</vt:lpstr>
      <vt:lpstr>PowerPoint Presentation</vt:lpstr>
      <vt:lpstr>Vorteile </vt:lpstr>
      <vt:lpstr>PowerPoint Presentation</vt:lpstr>
      <vt:lpstr>Technische Materialeigenschaften von  Thermostone UCA®</vt:lpstr>
      <vt:lpstr>Materialvorteile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odprezentuj.cz</dc:creator>
  <cp:lastModifiedBy>aaaa bbbbb</cp:lastModifiedBy>
  <cp:revision>97</cp:revision>
  <dcterms:created xsi:type="dcterms:W3CDTF">2012-11-01T08:37:42Z</dcterms:created>
  <dcterms:modified xsi:type="dcterms:W3CDTF">2013-03-22T06:17:34Z</dcterms:modified>
</cp:coreProperties>
</file>