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5" r:id="rId4"/>
    <p:sldId id="284" r:id="rId5"/>
    <p:sldId id="287" r:id="rId6"/>
    <p:sldId id="286" r:id="rId7"/>
    <p:sldId id="299" r:id="rId8"/>
    <p:sldId id="298" r:id="rId9"/>
    <p:sldId id="292" r:id="rId10"/>
    <p:sldId id="290" r:id="rId11"/>
    <p:sldId id="291" r:id="rId12"/>
    <p:sldId id="294" r:id="rId13"/>
    <p:sldId id="289" r:id="rId14"/>
    <p:sldId id="295" r:id="rId15"/>
    <p:sldId id="297" r:id="rId16"/>
    <p:sldId id="300" r:id="rId17"/>
    <p:sldId id="278" r:id="rId18"/>
    <p:sldId id="262" r:id="rId19"/>
    <p:sldId id="263" r:id="rId20"/>
    <p:sldId id="264" r:id="rId21"/>
  </p:sldIdLst>
  <p:sldSz cx="12192000" cy="6858000"/>
  <p:notesSz cx="7104063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8118-C721-496B-A338-F366B64EAC53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4347-5C0F-42C4-8F06-E673E09FA4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B33AA-225E-428B-8763-72CA1391FA31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8E890-044A-426E-8AD0-3C23DA7BD8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9971-42E1-4B63-A2C7-3F7761B9B8FC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7DCA-E812-43C6-8B7E-C8405367D6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D60F-C64A-46FB-8B9D-901DB0144E71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F9B6E-38AF-4798-8244-A0D4AD6145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003A-442E-4F55-BD0D-51700C74F26D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662B-ACD4-4879-A8E6-A8E1E3126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6588-6C7D-4C78-8417-0CDD8CE1A3F3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CE4CB-12B2-450E-A82A-CBFCF52E26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A3AA-2A5B-42BB-AFAC-E2D6348A1301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924F-7952-40D6-8CBE-AEF2FDAC00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ABD77-55AB-4BCF-A8C4-458B1B99B0BC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1D81-93F3-4FC9-8927-DA3078777F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E0D9-8162-4C5C-A284-1B381C3CCBF9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ACB8-9263-435B-879B-3D1B56799B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AC565-3227-4D36-B054-6350CD16F849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579C-EF12-459B-A160-D8430600CF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61BF-2F10-4E07-8789-5B40A4D7828D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0DD3-8BCB-4FBA-B5BA-339C75CB9B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62613C-9E67-4402-BDD2-649684219350}" type="datetimeFigureOut">
              <a:rPr lang="cs-CZ"/>
              <a:pPr>
                <a:defRPr/>
              </a:pPr>
              <a:t>18.09.2020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271F89-7E1E-4C29-874C-65720835CB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36.jpeg"/><Relationship Id="rId12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3.jpeg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jpeg"/><Relationship Id="rId9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5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5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2.jpeg"/><Relationship Id="rId7" Type="http://schemas.openxmlformats.org/officeDocument/2006/relationships/image" Target="../media/image58.png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57.png"/><Relationship Id="rId11" Type="http://schemas.openxmlformats.org/officeDocument/2006/relationships/image" Target="../media/image62.jpeg"/><Relationship Id="rId5" Type="http://schemas.openxmlformats.org/officeDocument/2006/relationships/image" Target="../media/image3.jpeg"/><Relationship Id="rId10" Type="http://schemas.openxmlformats.org/officeDocument/2006/relationships/image" Target="../media/image61.jpeg"/><Relationship Id="rId4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9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65.jpeg"/><Relationship Id="rId12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3.jpeg"/><Relationship Id="rId9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png"/><Relationship Id="rId3" Type="http://schemas.openxmlformats.org/officeDocument/2006/relationships/image" Target="../media/image71.jpeg"/><Relationship Id="rId7" Type="http://schemas.openxmlformats.org/officeDocument/2006/relationships/image" Target="../media/image72.png"/><Relationship Id="rId12" Type="http://schemas.openxmlformats.org/officeDocument/2006/relationships/image" Target="../media/image77.jpeg"/><Relationship Id="rId2" Type="http://schemas.openxmlformats.org/officeDocument/2006/relationships/image" Target="../media/image70.png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76.png"/><Relationship Id="rId5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2.jpe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.jpeg"/><Relationship Id="rId5" Type="http://schemas.openxmlformats.org/officeDocument/2006/relationships/image" Target="../media/image3.jpeg"/><Relationship Id="rId10" Type="http://schemas.openxmlformats.org/officeDocument/2006/relationships/image" Target="../media/image9.jpeg"/><Relationship Id="rId4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7.emf"/><Relationship Id="rId4" Type="http://schemas.openxmlformats.org/officeDocument/2006/relationships/image" Target="../media/image3.jpe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.jpeg"/><Relationship Id="rId4" Type="http://schemas.openxmlformats.org/officeDocument/2006/relationships/image" Target="../media/image3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google.cz/url?sa=i&amp;rct=j&amp;q=&amp;esrc=s&amp;source=images&amp;cd=&amp;cad=rja&amp;uact=8&amp;ved=0ahUKEwiwk-i64cPLAhWrFJoKHU2ABbUQjRwIBw&amp;url=http://dicingusa.com/iso-9001/&amp;psig=AFQjCNGrhr-4aWurdJMk-UrnfPLdOeaQQg&amp;ust=1458167832157476" TargetMode="External"/><Relationship Id="rId7" Type="http://schemas.openxmlformats.org/officeDocument/2006/relationships/image" Target="../media/image25.jpeg"/><Relationship Id="rId12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3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Skupina 73"/>
          <p:cNvGrpSpPr>
            <a:grpSpLocks/>
          </p:cNvGrpSpPr>
          <p:nvPr/>
        </p:nvGrpSpPr>
        <p:grpSpPr bwMode="auto">
          <a:xfrm>
            <a:off x="4381500" y="1357313"/>
            <a:ext cx="3500438" cy="4143375"/>
            <a:chOff x="6929438" y="3702050"/>
            <a:chExt cx="2214562" cy="3155950"/>
          </a:xfrm>
        </p:grpSpPr>
        <p:sp>
          <p:nvSpPr>
            <p:cNvPr id="3082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3083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38313" y="6143625"/>
            <a:ext cx="8643937" cy="542925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/>
              <a:t>Ing. Milan Turek, M. </a:t>
            </a:r>
            <a:r>
              <a:rPr lang="cs-CZ" sz="2000" dirty="0" err="1"/>
              <a:t>Sc</a:t>
            </a:r>
            <a:r>
              <a:rPr lang="cs-CZ" sz="2000" dirty="0"/>
              <a:t>.					                 		27.8.2020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/>
              <a:t>www.</a:t>
            </a:r>
            <a:r>
              <a:rPr lang="cs-CZ" sz="2000" dirty="0" err="1"/>
              <a:t>etstech.cz</a:t>
            </a:r>
            <a:endParaRPr lang="cs-CZ" sz="2000" dirty="0"/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</p:txBody>
      </p:sp>
      <p:grpSp>
        <p:nvGrpSpPr>
          <p:cNvPr id="3075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3086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3087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3088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3076" name="Group 66"/>
          <p:cNvGrpSpPr>
            <a:grpSpLocks/>
          </p:cNvGrpSpPr>
          <p:nvPr/>
        </p:nvGrpSpPr>
        <p:grpSpPr bwMode="auto">
          <a:xfrm>
            <a:off x="1189038" y="228600"/>
            <a:ext cx="3482975" cy="179388"/>
            <a:chOff x="111659967" y="105517538"/>
            <a:chExt cx="4984199" cy="281408"/>
          </a:xfrm>
        </p:grpSpPr>
        <p:sp>
          <p:nvSpPr>
            <p:cNvPr id="3084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3085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grpSp>
        <p:nvGrpSpPr>
          <p:cNvPr id="3078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3080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3081" name="Picture 71" descr="ets 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9" name="Picture 6" descr="http://dicingusa.com/wp-content/uploads/2015/01/iso-9001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5373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5374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5370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1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2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5366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5368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69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9" name="Text Box 69">
            <a:extLst>
              <a:ext uri="{FF2B5EF4-FFF2-40B4-BE49-F238E27FC236}">
                <a16:creationId xmlns:a16="http://schemas.microsoft.com/office/drawing/2014/main" id="{1FB434F7-A081-41C3-B123-784EAF2E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5000"/>
            <a:ext cx="48196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-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welding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fixtures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3BDD0191-0931-4045-8506-512D8E5C4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6919" y="1760121"/>
            <a:ext cx="2688911" cy="266272"/>
          </a:xfrm>
        </p:spPr>
        <p:txBody>
          <a:bodyPr/>
          <a:lstStyle/>
          <a:p>
            <a:r>
              <a:rPr lang="cs-CZ" sz="1200" b="1" dirty="0" err="1"/>
              <a:t>Welding</a:t>
            </a:r>
            <a:r>
              <a:rPr lang="cs-CZ" sz="1200" b="1" dirty="0"/>
              <a:t> </a:t>
            </a:r>
            <a:r>
              <a:rPr lang="cs-CZ" sz="1200" b="1" dirty="0" err="1"/>
              <a:t>fixtures</a:t>
            </a:r>
            <a:r>
              <a:rPr lang="cs-CZ" sz="1200" b="1" dirty="0"/>
              <a:t> for </a:t>
            </a:r>
            <a:r>
              <a:rPr lang="cs-CZ" sz="1200" b="1" dirty="0" err="1"/>
              <a:t>plastic</a:t>
            </a:r>
            <a:r>
              <a:rPr lang="cs-CZ" sz="1200" b="1" dirty="0"/>
              <a:t> </a:t>
            </a:r>
            <a:r>
              <a:rPr lang="cs-CZ" sz="1200" b="1" dirty="0" err="1"/>
              <a:t>material</a:t>
            </a:r>
            <a:endParaRPr lang="cs-CZ" sz="1200" b="1" dirty="0"/>
          </a:p>
        </p:txBody>
      </p:sp>
      <p:sp>
        <p:nvSpPr>
          <p:cNvPr id="20" name="Podnadpis 1">
            <a:extLst>
              <a:ext uri="{FF2B5EF4-FFF2-40B4-BE49-F238E27FC236}">
                <a16:creationId xmlns:a16="http://schemas.microsoft.com/office/drawing/2014/main" id="{F1526E1F-EEDC-4BC5-933E-5D842A60397F}"/>
              </a:ext>
            </a:extLst>
          </p:cNvPr>
          <p:cNvSpPr txBox="1">
            <a:spLocks/>
          </p:cNvSpPr>
          <p:nvPr/>
        </p:nvSpPr>
        <p:spPr bwMode="auto">
          <a:xfrm>
            <a:off x="7653563" y="1699856"/>
            <a:ext cx="2388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  <p:pic>
        <p:nvPicPr>
          <p:cNvPr id="11" name="Obrázek 10" descr="Obsah obrázku interiér, stůl, vsedě, místnost&#10;&#10;Popis byl vytvořen automaticky">
            <a:extLst>
              <a:ext uri="{FF2B5EF4-FFF2-40B4-BE49-F238E27FC236}">
                <a16:creationId xmlns:a16="http://schemas.microsoft.com/office/drawing/2014/main" id="{B45B7238-098E-4E6E-92F0-2F79998CDE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13" y="4430485"/>
            <a:ext cx="2488206" cy="1866155"/>
          </a:xfrm>
          <a:prstGeom prst="rect">
            <a:avLst/>
          </a:prstGeom>
        </p:spPr>
      </p:pic>
      <p:sp>
        <p:nvSpPr>
          <p:cNvPr id="28" name="Podnadpis 1">
            <a:extLst>
              <a:ext uri="{FF2B5EF4-FFF2-40B4-BE49-F238E27FC236}">
                <a16:creationId xmlns:a16="http://schemas.microsoft.com/office/drawing/2014/main" id="{FB67AA82-4EB9-4152-8DC1-86F966889907}"/>
              </a:ext>
            </a:extLst>
          </p:cNvPr>
          <p:cNvSpPr txBox="1">
            <a:spLocks/>
          </p:cNvSpPr>
          <p:nvPr/>
        </p:nvSpPr>
        <p:spPr bwMode="auto">
          <a:xfrm>
            <a:off x="6684515" y="1760121"/>
            <a:ext cx="2569023" cy="26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err="1"/>
              <a:t>Welding</a:t>
            </a:r>
            <a:r>
              <a:rPr lang="cs-CZ" sz="1200" b="1" dirty="0"/>
              <a:t> </a:t>
            </a:r>
            <a:r>
              <a:rPr lang="cs-CZ" sz="1200" b="1" dirty="0" err="1"/>
              <a:t>fixtures</a:t>
            </a:r>
            <a:r>
              <a:rPr lang="cs-CZ" sz="1200" b="1" dirty="0"/>
              <a:t> for metal </a:t>
            </a:r>
            <a:r>
              <a:rPr lang="cs-CZ" sz="1200" b="1" dirty="0" err="1"/>
              <a:t>material</a:t>
            </a:r>
            <a:endParaRPr lang="cs-CZ" sz="1200" b="1" dirty="0"/>
          </a:p>
          <a:p>
            <a:endParaRPr lang="cs-CZ" sz="1200" dirty="0"/>
          </a:p>
        </p:txBody>
      </p:sp>
      <p:sp>
        <p:nvSpPr>
          <p:cNvPr id="22" name="Podnadpis 1">
            <a:extLst>
              <a:ext uri="{FF2B5EF4-FFF2-40B4-BE49-F238E27FC236}">
                <a16:creationId xmlns:a16="http://schemas.microsoft.com/office/drawing/2014/main" id="{20266AB6-3D78-4470-945C-DA53072FAD6D}"/>
              </a:ext>
            </a:extLst>
          </p:cNvPr>
          <p:cNvSpPr txBox="1">
            <a:spLocks/>
          </p:cNvSpPr>
          <p:nvPr/>
        </p:nvSpPr>
        <p:spPr bwMode="auto">
          <a:xfrm>
            <a:off x="519516" y="2089774"/>
            <a:ext cx="1552970" cy="6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Hot plate </a:t>
            </a:r>
            <a:r>
              <a:rPr lang="cs-CZ" sz="1200" dirty="0" err="1"/>
              <a:t>welding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Ultrasonic</a:t>
            </a:r>
            <a:r>
              <a:rPr lang="cs-CZ" sz="1200" dirty="0"/>
              <a:t> </a:t>
            </a:r>
            <a:r>
              <a:rPr lang="cs-CZ" sz="1200" dirty="0" err="1"/>
              <a:t>welding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Vibration</a:t>
            </a:r>
            <a:r>
              <a:rPr lang="cs-CZ" sz="1200" dirty="0"/>
              <a:t> </a:t>
            </a:r>
            <a:r>
              <a:rPr lang="cs-CZ" sz="1200" dirty="0" err="1"/>
              <a:t>welding</a:t>
            </a:r>
            <a:endParaRPr lang="cs-CZ" sz="1200" dirty="0"/>
          </a:p>
        </p:txBody>
      </p:sp>
      <p:sp>
        <p:nvSpPr>
          <p:cNvPr id="23" name="Podnadpis 1">
            <a:extLst>
              <a:ext uri="{FF2B5EF4-FFF2-40B4-BE49-F238E27FC236}">
                <a16:creationId xmlns:a16="http://schemas.microsoft.com/office/drawing/2014/main" id="{27B991BE-1673-4380-84E9-364F7D5BA011}"/>
              </a:ext>
            </a:extLst>
          </p:cNvPr>
          <p:cNvSpPr txBox="1">
            <a:spLocks/>
          </p:cNvSpPr>
          <p:nvPr/>
        </p:nvSpPr>
        <p:spPr bwMode="auto">
          <a:xfrm>
            <a:off x="6877077" y="2089774"/>
            <a:ext cx="4498493" cy="6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MIG/MAG </a:t>
            </a:r>
            <a:r>
              <a:rPr lang="cs-CZ" sz="1200" dirty="0" err="1"/>
              <a:t>welding</a:t>
            </a:r>
            <a:r>
              <a:rPr lang="cs-CZ" sz="1200" dirty="0"/>
              <a:t> - 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quick</a:t>
            </a:r>
            <a:r>
              <a:rPr lang="cs-CZ" sz="1200" dirty="0"/>
              <a:t> </a:t>
            </a:r>
            <a:r>
              <a:rPr lang="cs-CZ" sz="1200" dirty="0" err="1"/>
              <a:t>changeover</a:t>
            </a:r>
            <a:r>
              <a:rPr lang="cs-CZ" sz="1200" dirty="0"/>
              <a:t> </a:t>
            </a:r>
            <a:r>
              <a:rPr lang="cs-CZ" sz="1200" dirty="0" err="1"/>
              <a:t>beam</a:t>
            </a:r>
            <a:r>
              <a:rPr lang="cs-CZ" sz="1200" dirty="0"/>
              <a:t> Daimler Project</a:t>
            </a:r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TIG </a:t>
            </a:r>
            <a:r>
              <a:rPr lang="cs-CZ" sz="1200" dirty="0" err="1"/>
              <a:t>Welding</a:t>
            </a:r>
            <a:r>
              <a:rPr lang="cs-CZ" sz="1200" dirty="0"/>
              <a:t> -  VW </a:t>
            </a:r>
            <a:r>
              <a:rPr lang="cs-CZ" sz="1200" dirty="0" err="1"/>
              <a:t>project</a:t>
            </a:r>
            <a:endParaRPr lang="cs-CZ" sz="1200" dirty="0"/>
          </a:p>
        </p:txBody>
      </p:sp>
      <p:pic>
        <p:nvPicPr>
          <p:cNvPr id="24" name="Obrázek 34">
            <a:extLst>
              <a:ext uri="{FF2B5EF4-FFF2-40B4-BE49-F238E27FC236}">
                <a16:creationId xmlns:a16="http://schemas.microsoft.com/office/drawing/2014/main" id="{E2ED7B0D-A1D4-476B-A831-2997E4A01B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78" y="2960876"/>
            <a:ext cx="5351460" cy="36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image001">
            <a:extLst>
              <a:ext uri="{FF2B5EF4-FFF2-40B4-BE49-F238E27FC236}">
                <a16:creationId xmlns:a16="http://schemas.microsoft.com/office/drawing/2014/main" id="{8513A21C-631C-4DA8-9684-CA75BD6BB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73" y="2960877"/>
            <a:ext cx="2480646" cy="138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obrázek 2" descr="image002">
            <a:extLst>
              <a:ext uri="{FF2B5EF4-FFF2-40B4-BE49-F238E27FC236}">
                <a16:creationId xmlns:a16="http://schemas.microsoft.com/office/drawing/2014/main" id="{1D0D5458-C28B-452B-A4B7-E85AD8BBF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0687" y="2960877"/>
            <a:ext cx="3686146" cy="343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1" descr="ets logo">
            <a:extLst>
              <a:ext uri="{FF2B5EF4-FFF2-40B4-BE49-F238E27FC236}">
                <a16:creationId xmlns:a16="http://schemas.microsoft.com/office/drawing/2014/main" id="{9395A495-8893-4025-854F-03975F799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237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5373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5374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5370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1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2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5366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5368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69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9" name="Text Box 69">
            <a:extLst>
              <a:ext uri="{FF2B5EF4-FFF2-40B4-BE49-F238E27FC236}">
                <a16:creationId xmlns:a16="http://schemas.microsoft.com/office/drawing/2014/main" id="{1FB434F7-A081-41C3-B123-784EAF2E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5000"/>
            <a:ext cx="48196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- 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Adient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3BDD0191-0931-4045-8506-512D8E5C4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318" y="1760121"/>
            <a:ext cx="2388263" cy="1655762"/>
          </a:xfrm>
        </p:spPr>
        <p:txBody>
          <a:bodyPr/>
          <a:lstStyle/>
          <a:p>
            <a:pPr algn="l"/>
            <a:r>
              <a:rPr lang="cs-CZ" sz="1200" b="1" dirty="0" err="1"/>
              <a:t>Pressing</a:t>
            </a:r>
            <a:r>
              <a:rPr lang="cs-CZ" sz="1200" b="1" dirty="0"/>
              <a:t> </a:t>
            </a:r>
            <a:r>
              <a:rPr lang="cs-CZ" sz="1200" b="1" dirty="0" err="1"/>
              <a:t>machine</a:t>
            </a:r>
            <a:r>
              <a:rPr lang="cs-CZ" sz="1200" b="1" dirty="0"/>
              <a:t> for </a:t>
            </a:r>
            <a:r>
              <a:rPr lang="cs-CZ" sz="1200" b="1" dirty="0" err="1"/>
              <a:t>manuall</a:t>
            </a:r>
            <a:r>
              <a:rPr lang="cs-CZ" sz="1200" b="1" dirty="0"/>
              <a:t> </a:t>
            </a:r>
            <a:r>
              <a:rPr lang="cs-CZ" sz="1200" b="1" dirty="0" err="1"/>
              <a:t>assembly</a:t>
            </a:r>
            <a:r>
              <a:rPr lang="cs-CZ" sz="1200" b="1" dirty="0"/>
              <a:t> </a:t>
            </a:r>
            <a:r>
              <a:rPr lang="cs-CZ" sz="1200" b="1" dirty="0" err="1"/>
              <a:t>of</a:t>
            </a:r>
            <a:r>
              <a:rPr lang="cs-CZ" sz="1200" b="1" dirty="0"/>
              <a:t> </a:t>
            </a:r>
            <a:r>
              <a:rPr lang="cs-CZ" sz="1200" b="1" dirty="0" err="1"/>
              <a:t>seats</a:t>
            </a:r>
            <a:r>
              <a:rPr lang="cs-CZ" sz="1200" b="1" dirty="0"/>
              <a:t> </a:t>
            </a:r>
          </a:p>
          <a:p>
            <a:pPr algn="l"/>
            <a:r>
              <a:rPr lang="cs-CZ" sz="1200" dirty="0"/>
              <a:t>Nový bor</a:t>
            </a:r>
          </a:p>
          <a:p>
            <a:pPr algn="l"/>
            <a:r>
              <a:rPr lang="cs-CZ" sz="1200" dirty="0"/>
              <a:t>SOP end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february</a:t>
            </a:r>
            <a:endParaRPr lang="cs-CZ" sz="1200" dirty="0"/>
          </a:p>
        </p:txBody>
      </p:sp>
      <p:sp>
        <p:nvSpPr>
          <p:cNvPr id="28" name="Podnadpis 1">
            <a:extLst>
              <a:ext uri="{FF2B5EF4-FFF2-40B4-BE49-F238E27FC236}">
                <a16:creationId xmlns:a16="http://schemas.microsoft.com/office/drawing/2014/main" id="{FB67AA82-4EB9-4152-8DC1-86F966889907}"/>
              </a:ext>
            </a:extLst>
          </p:cNvPr>
          <p:cNvSpPr txBox="1">
            <a:spLocks/>
          </p:cNvSpPr>
          <p:nvPr/>
        </p:nvSpPr>
        <p:spPr bwMode="auto">
          <a:xfrm>
            <a:off x="4419777" y="1726298"/>
            <a:ext cx="2388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/>
              <a:t>New </a:t>
            </a:r>
            <a:r>
              <a:rPr lang="cs-CZ" sz="1200" b="1" dirty="0" err="1"/>
              <a:t>concept</a:t>
            </a:r>
            <a:r>
              <a:rPr lang="cs-CZ" sz="1200" b="1" dirty="0"/>
              <a:t> </a:t>
            </a:r>
            <a:r>
              <a:rPr lang="cs-CZ" sz="1200" b="1" dirty="0" err="1"/>
              <a:t>of</a:t>
            </a:r>
            <a:r>
              <a:rPr lang="cs-CZ" sz="1200" b="1" dirty="0"/>
              <a:t> </a:t>
            </a:r>
            <a:r>
              <a:rPr lang="cs-CZ" sz="1200" b="1" dirty="0" err="1"/>
              <a:t>hoogring</a:t>
            </a:r>
            <a:r>
              <a:rPr lang="cs-CZ" sz="1200" b="1" dirty="0"/>
              <a:t> station </a:t>
            </a:r>
            <a:r>
              <a:rPr lang="cs-CZ" sz="1200" dirty="0"/>
              <a:t>to </a:t>
            </a:r>
            <a:r>
              <a:rPr lang="cs-CZ" sz="1200" dirty="0" err="1"/>
              <a:t>improve</a:t>
            </a:r>
            <a:r>
              <a:rPr lang="cs-CZ" sz="1200" dirty="0"/>
              <a:t> </a:t>
            </a:r>
            <a:r>
              <a:rPr lang="cs-CZ" sz="1200" dirty="0" err="1"/>
              <a:t>actual</a:t>
            </a:r>
            <a:r>
              <a:rPr lang="cs-CZ" sz="1200" dirty="0"/>
              <a:t> </a:t>
            </a:r>
            <a:r>
              <a:rPr lang="cs-CZ" sz="1200" dirty="0" err="1"/>
              <a:t>process</a:t>
            </a:r>
            <a:endParaRPr lang="cs-CZ" sz="1200" dirty="0"/>
          </a:p>
          <a:p>
            <a:pPr algn="l"/>
            <a:r>
              <a:rPr lang="cs-CZ" sz="1200" dirty="0"/>
              <a:t>Nový Bor</a:t>
            </a:r>
          </a:p>
          <a:p>
            <a:pPr algn="l"/>
            <a:r>
              <a:rPr lang="cs-CZ" sz="1200" dirty="0"/>
              <a:t>On </a:t>
            </a:r>
            <a:r>
              <a:rPr lang="cs-CZ" sz="1200" dirty="0" err="1"/>
              <a:t>Going</a:t>
            </a:r>
            <a:endParaRPr lang="cs-CZ" sz="1200" dirty="0"/>
          </a:p>
          <a:p>
            <a:endParaRPr lang="cs-CZ" sz="1200" dirty="0"/>
          </a:p>
        </p:txBody>
      </p:sp>
      <p:pic>
        <p:nvPicPr>
          <p:cNvPr id="5122" name="Picture 2" descr="image001">
            <a:extLst>
              <a:ext uri="{FF2B5EF4-FFF2-40B4-BE49-F238E27FC236}">
                <a16:creationId xmlns:a16="http://schemas.microsoft.com/office/drawing/2014/main" id="{FA3775E9-E7B4-440F-933B-765473CF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56" y="2992608"/>
            <a:ext cx="1200746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odnadpis 1">
            <a:extLst>
              <a:ext uri="{FF2B5EF4-FFF2-40B4-BE49-F238E27FC236}">
                <a16:creationId xmlns:a16="http://schemas.microsoft.com/office/drawing/2014/main" id="{BE9E3336-DEBC-4222-95D0-752014A8952A}"/>
              </a:ext>
            </a:extLst>
          </p:cNvPr>
          <p:cNvSpPr txBox="1">
            <a:spLocks/>
          </p:cNvSpPr>
          <p:nvPr/>
        </p:nvSpPr>
        <p:spPr bwMode="auto">
          <a:xfrm>
            <a:off x="8033775" y="1704521"/>
            <a:ext cx="2841054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 err="1"/>
              <a:t>Complete</a:t>
            </a:r>
            <a:r>
              <a:rPr lang="cs-CZ" sz="1200" b="1" dirty="0"/>
              <a:t> </a:t>
            </a:r>
            <a:r>
              <a:rPr lang="cs-CZ" sz="1200" b="1" dirty="0" err="1"/>
              <a:t>Refurbishment</a:t>
            </a:r>
            <a:r>
              <a:rPr lang="cs-CZ" sz="1200" b="1" dirty="0"/>
              <a:t> </a:t>
            </a:r>
            <a:r>
              <a:rPr lang="cs-CZ" sz="1200" b="1" dirty="0" err="1"/>
              <a:t>of</a:t>
            </a:r>
            <a:r>
              <a:rPr lang="cs-CZ" sz="1200" b="1" dirty="0"/>
              <a:t> PFSB station </a:t>
            </a:r>
            <a:r>
              <a:rPr lang="cs-CZ" sz="1200" dirty="0" err="1"/>
              <a:t>including</a:t>
            </a:r>
            <a:r>
              <a:rPr lang="cs-CZ" sz="1200" dirty="0"/>
              <a:t> </a:t>
            </a:r>
            <a:r>
              <a:rPr lang="cs-CZ" sz="1200" dirty="0" err="1"/>
              <a:t>new</a:t>
            </a:r>
            <a:r>
              <a:rPr lang="cs-CZ" sz="1200" dirty="0"/>
              <a:t> </a:t>
            </a:r>
            <a:r>
              <a:rPr lang="cs-CZ" sz="1200" dirty="0" err="1"/>
              <a:t>connection</a:t>
            </a:r>
            <a:r>
              <a:rPr lang="cs-CZ" sz="1200" dirty="0"/>
              <a:t> to </a:t>
            </a:r>
            <a:r>
              <a:rPr lang="cs-CZ" sz="1200" dirty="0" err="1"/>
              <a:t>main</a:t>
            </a:r>
            <a:r>
              <a:rPr lang="cs-CZ" sz="1200" dirty="0"/>
              <a:t> </a:t>
            </a:r>
            <a:r>
              <a:rPr lang="cs-CZ" sz="1200" dirty="0" err="1"/>
              <a:t>electric</a:t>
            </a:r>
            <a:r>
              <a:rPr lang="cs-CZ" sz="1200" dirty="0"/>
              <a:t> </a:t>
            </a:r>
            <a:r>
              <a:rPr lang="cs-CZ" sz="1200" dirty="0" err="1"/>
              <a:t>distribution</a:t>
            </a:r>
            <a:r>
              <a:rPr lang="cs-CZ" sz="1200" dirty="0"/>
              <a:t> point (</a:t>
            </a:r>
            <a:r>
              <a:rPr lang="cs-CZ" sz="1200" dirty="0" err="1"/>
              <a:t>canalis</a:t>
            </a:r>
            <a:r>
              <a:rPr lang="cs-CZ" sz="1200" dirty="0"/>
              <a:t> </a:t>
            </a:r>
            <a:r>
              <a:rPr lang="cs-CZ" sz="1200" dirty="0" err="1"/>
              <a:t>system</a:t>
            </a:r>
            <a:r>
              <a:rPr lang="cs-CZ" sz="1200" dirty="0"/>
              <a:t>) </a:t>
            </a:r>
          </a:p>
          <a:p>
            <a:pPr algn="l"/>
            <a:r>
              <a:rPr lang="cs-CZ" sz="1200" dirty="0"/>
              <a:t>Nový Bor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  <p:pic>
        <p:nvPicPr>
          <p:cNvPr id="9" name="Obrázek 8" descr="Obsah obrázku podepsat, visící, žlutá, ulice&#10;&#10;Popis byl vytvořen automaticky">
            <a:extLst>
              <a:ext uri="{FF2B5EF4-FFF2-40B4-BE49-F238E27FC236}">
                <a16:creationId xmlns:a16="http://schemas.microsoft.com/office/drawing/2014/main" id="{10874909-7FC9-4F48-91F3-6A22DF0FDF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5574" y="2923617"/>
            <a:ext cx="2586128" cy="2356631"/>
          </a:xfrm>
          <a:prstGeom prst="rect">
            <a:avLst/>
          </a:prstGeom>
        </p:spPr>
      </p:pic>
      <p:pic>
        <p:nvPicPr>
          <p:cNvPr id="4" name="Obrázek 3" descr="Obsah obrázku interiér, malé, dřez, bílá&#10;&#10;Popis byl vytvořen automaticky">
            <a:extLst>
              <a:ext uri="{FF2B5EF4-FFF2-40B4-BE49-F238E27FC236}">
                <a16:creationId xmlns:a16="http://schemas.microsoft.com/office/drawing/2014/main" id="{F969BC16-366A-4589-86C2-201538EB2B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2749" y="3199578"/>
            <a:ext cx="1655762" cy="12418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E293F7-E4C2-4D20-B325-D17C0D81A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72" y="4921996"/>
            <a:ext cx="1200746" cy="1600994"/>
          </a:xfrm>
          <a:prstGeom prst="rect">
            <a:avLst/>
          </a:prstGeom>
        </p:spPr>
      </p:pic>
      <p:pic>
        <p:nvPicPr>
          <p:cNvPr id="7" name="Obrázek 6" descr="Obsah obrázku interiér, malé, kuchyně, dřez&#10;&#10;Popis byl vytvořen automaticky">
            <a:extLst>
              <a:ext uri="{FF2B5EF4-FFF2-40B4-BE49-F238E27FC236}">
                <a16:creationId xmlns:a16="http://schemas.microsoft.com/office/drawing/2014/main" id="{AEAA5BC8-7FC5-4EAF-BC0E-1EC5E893C5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0670" y="5116156"/>
            <a:ext cx="1600995" cy="12007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610307-8D34-4382-9A9F-34416F235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0363" y="2923617"/>
            <a:ext cx="1771972" cy="23626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9381320-196A-4E19-99A6-10365005D0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8183" y="2923617"/>
            <a:ext cx="2696671" cy="3595561"/>
          </a:xfrm>
          <a:prstGeom prst="rect">
            <a:avLst/>
          </a:prstGeom>
        </p:spPr>
      </p:pic>
      <p:pic>
        <p:nvPicPr>
          <p:cNvPr id="3" name="Picture 71" descr="ets logo">
            <a:extLst>
              <a:ext uri="{FF2B5EF4-FFF2-40B4-BE49-F238E27FC236}">
                <a16:creationId xmlns:a16="http://schemas.microsoft.com/office/drawing/2014/main" id="{E06E8BE5-4D23-4CF9-B307-C63BF0FD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796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5373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5374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5370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1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2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5366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5368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69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9" name="Text Box 69">
            <a:extLst>
              <a:ext uri="{FF2B5EF4-FFF2-40B4-BE49-F238E27FC236}">
                <a16:creationId xmlns:a16="http://schemas.microsoft.com/office/drawing/2014/main" id="{1FB434F7-A081-41C3-B123-784EAF2E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5000"/>
            <a:ext cx="48196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- 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Adient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3BDD0191-0931-4045-8506-512D8E5C4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318" y="1760121"/>
            <a:ext cx="2388263" cy="1655762"/>
          </a:xfrm>
        </p:spPr>
        <p:txBody>
          <a:bodyPr/>
          <a:lstStyle/>
          <a:p>
            <a:pPr algn="l"/>
            <a:r>
              <a:rPr lang="cs-CZ" sz="1200" b="1" dirty="0" err="1"/>
              <a:t>Pressing</a:t>
            </a:r>
            <a:r>
              <a:rPr lang="cs-CZ" sz="1200" b="1" dirty="0"/>
              <a:t> </a:t>
            </a:r>
            <a:r>
              <a:rPr lang="cs-CZ" sz="1200" b="1" dirty="0" err="1"/>
              <a:t>machine</a:t>
            </a:r>
            <a:r>
              <a:rPr lang="cs-CZ" sz="1200" b="1" dirty="0"/>
              <a:t>, BMW </a:t>
            </a:r>
            <a:r>
              <a:rPr lang="cs-CZ" sz="1200" b="1" dirty="0" err="1"/>
              <a:t>project</a:t>
            </a:r>
            <a:endParaRPr lang="cs-CZ" sz="1200" b="1" dirty="0"/>
          </a:p>
          <a:p>
            <a:pPr algn="l"/>
            <a:r>
              <a:rPr lang="cs-CZ" sz="1200" dirty="0"/>
              <a:t>Nový Bor</a:t>
            </a:r>
          </a:p>
        </p:txBody>
      </p:sp>
      <p:sp>
        <p:nvSpPr>
          <p:cNvPr id="20" name="Podnadpis 1">
            <a:extLst>
              <a:ext uri="{FF2B5EF4-FFF2-40B4-BE49-F238E27FC236}">
                <a16:creationId xmlns:a16="http://schemas.microsoft.com/office/drawing/2014/main" id="{F1526E1F-EEDC-4BC5-933E-5D842A60397F}"/>
              </a:ext>
            </a:extLst>
          </p:cNvPr>
          <p:cNvSpPr txBox="1">
            <a:spLocks/>
          </p:cNvSpPr>
          <p:nvPr/>
        </p:nvSpPr>
        <p:spPr bwMode="auto">
          <a:xfrm>
            <a:off x="7653563" y="1699856"/>
            <a:ext cx="2388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  <p:pic>
        <p:nvPicPr>
          <p:cNvPr id="6146" name="Picture 2" descr="image001">
            <a:extLst>
              <a:ext uri="{FF2B5EF4-FFF2-40B4-BE49-F238E27FC236}">
                <a16:creationId xmlns:a16="http://schemas.microsoft.com/office/drawing/2014/main" id="{FF1B2B0C-9D76-4F76-A37A-1282F6F61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27" y="2668563"/>
            <a:ext cx="2032015" cy="36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odnadpis 1">
            <a:extLst>
              <a:ext uri="{FF2B5EF4-FFF2-40B4-BE49-F238E27FC236}">
                <a16:creationId xmlns:a16="http://schemas.microsoft.com/office/drawing/2014/main" id="{E10DFD94-9EF1-4461-AF98-6EF52C780FC7}"/>
              </a:ext>
            </a:extLst>
          </p:cNvPr>
          <p:cNvSpPr txBox="1">
            <a:spLocks/>
          </p:cNvSpPr>
          <p:nvPr/>
        </p:nvSpPr>
        <p:spPr bwMode="auto">
          <a:xfrm>
            <a:off x="3562066" y="1760121"/>
            <a:ext cx="308569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/>
              <a:t>New </a:t>
            </a:r>
            <a:r>
              <a:rPr lang="cs-CZ" sz="1200" b="1" dirty="0" err="1"/>
              <a:t>concept</a:t>
            </a:r>
            <a:r>
              <a:rPr lang="cs-CZ" sz="1200" b="1" dirty="0"/>
              <a:t> </a:t>
            </a:r>
            <a:r>
              <a:rPr lang="cs-CZ" sz="1200" b="1" dirty="0" err="1"/>
              <a:t>of</a:t>
            </a:r>
            <a:r>
              <a:rPr lang="cs-CZ" sz="1200" b="1" dirty="0"/>
              <a:t> ergo palet and </a:t>
            </a:r>
            <a:r>
              <a:rPr lang="cs-CZ" sz="1200" b="1" dirty="0" err="1"/>
              <a:t>Flex</a:t>
            </a:r>
            <a:r>
              <a:rPr lang="cs-CZ" sz="1200" b="1" dirty="0"/>
              <a:t> palet line</a:t>
            </a:r>
          </a:p>
          <a:p>
            <a:pPr algn="l"/>
            <a:r>
              <a:rPr lang="cs-CZ" sz="1200" dirty="0"/>
              <a:t>Nový Bor, </a:t>
            </a:r>
            <a:r>
              <a:rPr lang="cs-CZ" sz="1200" dirty="0" err="1"/>
              <a:t>Adient</a:t>
            </a:r>
            <a:r>
              <a:rPr lang="cs-CZ" sz="1200" dirty="0"/>
              <a:t> Slovakia</a:t>
            </a:r>
          </a:p>
        </p:txBody>
      </p:sp>
      <p:pic>
        <p:nvPicPr>
          <p:cNvPr id="4" name="Obrázek 3" descr="Obsah obrázku hračka&#10;&#10;Popis byl vytvořen automaticky">
            <a:extLst>
              <a:ext uri="{FF2B5EF4-FFF2-40B4-BE49-F238E27FC236}">
                <a16:creationId xmlns:a16="http://schemas.microsoft.com/office/drawing/2014/main" id="{C406AAF4-211C-4E9F-AD5E-B958694988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973" y="2695579"/>
            <a:ext cx="2691884" cy="1813924"/>
          </a:xfrm>
          <a:prstGeom prst="rect">
            <a:avLst/>
          </a:prstGeom>
        </p:spPr>
      </p:pic>
      <p:pic>
        <p:nvPicPr>
          <p:cNvPr id="6" name="Obrázek 5" descr="Obsah obrázku hračka&#10;&#10;Popis byl vytvořen automaticky">
            <a:extLst>
              <a:ext uri="{FF2B5EF4-FFF2-40B4-BE49-F238E27FC236}">
                <a16:creationId xmlns:a16="http://schemas.microsoft.com/office/drawing/2014/main" id="{4FA97112-EF0D-45FB-9092-ABB546E521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592" y="4641200"/>
            <a:ext cx="1895165" cy="1647693"/>
          </a:xfrm>
          <a:prstGeom prst="rect">
            <a:avLst/>
          </a:prstGeom>
        </p:spPr>
      </p:pic>
      <p:sp>
        <p:nvSpPr>
          <p:cNvPr id="25" name="Podnadpis 1">
            <a:extLst>
              <a:ext uri="{FF2B5EF4-FFF2-40B4-BE49-F238E27FC236}">
                <a16:creationId xmlns:a16="http://schemas.microsoft.com/office/drawing/2014/main" id="{9D3DE389-7294-4975-90B0-D3A73676F043}"/>
              </a:ext>
            </a:extLst>
          </p:cNvPr>
          <p:cNvSpPr txBox="1">
            <a:spLocks/>
          </p:cNvSpPr>
          <p:nvPr/>
        </p:nvSpPr>
        <p:spPr bwMode="auto">
          <a:xfrm>
            <a:off x="8146387" y="1761028"/>
            <a:ext cx="2388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/>
              <a:t>Front </a:t>
            </a:r>
            <a:r>
              <a:rPr lang="cs-CZ" sz="1200" b="1" dirty="0" err="1"/>
              <a:t>seats</a:t>
            </a:r>
            <a:r>
              <a:rPr lang="cs-CZ" sz="1200" b="1" dirty="0"/>
              <a:t> </a:t>
            </a:r>
            <a:r>
              <a:rPr lang="cs-CZ" sz="1200" b="1" dirty="0" err="1"/>
              <a:t>back</a:t>
            </a:r>
            <a:r>
              <a:rPr lang="cs-CZ" sz="1200" b="1" dirty="0"/>
              <a:t> </a:t>
            </a:r>
            <a:r>
              <a:rPr lang="cs-CZ" sz="1200" b="1" dirty="0" err="1"/>
              <a:t>cuschion</a:t>
            </a:r>
            <a:r>
              <a:rPr lang="cs-CZ" sz="1200" b="1" dirty="0"/>
              <a:t> adaptor</a:t>
            </a:r>
          </a:p>
          <a:p>
            <a:pPr algn="l"/>
            <a:r>
              <a:rPr lang="cs-CZ" sz="1200" dirty="0" err="1"/>
              <a:t>Meerane</a:t>
            </a:r>
            <a:endParaRPr lang="cs-CZ" sz="1200" dirty="0"/>
          </a:p>
        </p:txBody>
      </p:sp>
      <p:pic>
        <p:nvPicPr>
          <p:cNvPr id="8" name="Obrázek 7" descr="Obsah obrázku hračka&#10;&#10;Popis byl vytvořen automaticky">
            <a:extLst>
              <a:ext uri="{FF2B5EF4-FFF2-40B4-BE49-F238E27FC236}">
                <a16:creationId xmlns:a16="http://schemas.microsoft.com/office/drawing/2014/main" id="{0ED1F46F-77DE-47AD-8D3B-6F143B5F3A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791" y="2727887"/>
            <a:ext cx="2736934" cy="1774711"/>
          </a:xfrm>
          <a:prstGeom prst="rect">
            <a:avLst/>
          </a:prstGeom>
        </p:spPr>
      </p:pic>
      <p:pic>
        <p:nvPicPr>
          <p:cNvPr id="3" name="Picture 71" descr="ets logo">
            <a:extLst>
              <a:ext uri="{FF2B5EF4-FFF2-40B4-BE49-F238E27FC236}">
                <a16:creationId xmlns:a16="http://schemas.microsoft.com/office/drawing/2014/main" id="{44BE07DC-BFE1-4EF7-A73F-AB80180F1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780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23"/>
          <p:cNvSpPr>
            <a:spLocks noChangeArrowheads="1"/>
          </p:cNvSpPr>
          <p:nvPr/>
        </p:nvSpPr>
        <p:spPr bwMode="auto">
          <a:xfrm>
            <a:off x="-595313" y="2182623"/>
            <a:ext cx="5795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cs-CZ" altLang="cs-CZ" b="1" dirty="0"/>
              <a:t>	  </a:t>
            </a:r>
          </a:p>
        </p:txBody>
      </p:sp>
      <p:grpSp>
        <p:nvGrpSpPr>
          <p:cNvPr id="12292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2307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2308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3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4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2304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5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6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2295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2302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3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2296" name="Text Box 69"/>
          <p:cNvSpPr txBox="1">
            <a:spLocks noChangeArrowheads="1"/>
          </p:cNvSpPr>
          <p:nvPr/>
        </p:nvSpPr>
        <p:spPr bwMode="auto">
          <a:xfrm>
            <a:off x="971550" y="635000"/>
            <a:ext cx="48196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-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Conveyors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12298" name="Obdélník 19"/>
          <p:cNvSpPr>
            <a:spLocks noChangeArrowheads="1"/>
          </p:cNvSpPr>
          <p:nvPr/>
        </p:nvSpPr>
        <p:spPr bwMode="auto">
          <a:xfrm>
            <a:off x="-595313" y="1871663"/>
            <a:ext cx="110490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endParaRPr lang="cs-CZ" altLang="cs-CZ" sz="1200" dirty="0">
              <a:latin typeface="+mn-lt"/>
              <a:cs typeface="+mn-cs"/>
            </a:endParaRP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Belt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conveyors</a:t>
            </a:r>
            <a:endParaRPr lang="cs-CZ" altLang="cs-CZ" sz="1200" dirty="0">
              <a:latin typeface="+mn-lt"/>
              <a:cs typeface="+mn-cs"/>
            </a:endParaRP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Interroll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Conveyors</a:t>
            </a:r>
            <a:r>
              <a:rPr lang="cs-CZ" altLang="cs-CZ" sz="1200" dirty="0">
                <a:latin typeface="+mn-lt"/>
                <a:cs typeface="+mn-cs"/>
              </a:rPr>
              <a:t> (</a:t>
            </a:r>
            <a:r>
              <a:rPr lang="cs-CZ" altLang="cs-CZ" sz="1200" dirty="0" err="1">
                <a:latin typeface="+mn-lt"/>
                <a:cs typeface="+mn-cs"/>
              </a:rPr>
              <a:t>with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integrated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engine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inside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rollers</a:t>
            </a:r>
            <a:r>
              <a:rPr lang="cs-CZ" altLang="cs-CZ" sz="1200" dirty="0">
                <a:latin typeface="+mn-lt"/>
                <a:cs typeface="+mn-cs"/>
              </a:rPr>
              <a:t>)</a:t>
            </a: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Ball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conveyors</a:t>
            </a:r>
            <a:r>
              <a:rPr lang="cs-CZ" altLang="cs-CZ" sz="1200" dirty="0">
                <a:latin typeface="+mn-lt"/>
                <a:cs typeface="+mn-cs"/>
              </a:rPr>
              <a:t>	</a:t>
            </a:r>
            <a:r>
              <a:rPr lang="cs-CZ" altLang="cs-CZ" dirty="0"/>
              <a:t>	</a:t>
            </a:r>
          </a:p>
          <a:p>
            <a:r>
              <a:rPr lang="cs-CZ" altLang="cs-CZ" dirty="0"/>
              <a:t>	  </a:t>
            </a:r>
          </a:p>
        </p:txBody>
      </p:sp>
      <p:pic>
        <p:nvPicPr>
          <p:cNvPr id="21" name="Picture 2" descr="C:\Users\Milan st\Plocha\IMG_0946.JPG">
            <a:extLst>
              <a:ext uri="{FF2B5EF4-FFF2-40B4-BE49-F238E27FC236}">
                <a16:creationId xmlns:a16="http://schemas.microsoft.com/office/drawing/2014/main" id="{6AE741E3-9342-4290-B813-E20B91EC6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433" y="2092020"/>
            <a:ext cx="2813838" cy="375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1BCE67B-AF81-47BF-8A20-DBF4377803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900" y="2092020"/>
            <a:ext cx="2299580" cy="129351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4F3CAA3-1C12-4D9F-87E6-896C25CC61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5900" y="3938203"/>
            <a:ext cx="2299580" cy="178683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F32357F-98F8-494A-98A1-3024D475FA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3485606"/>
            <a:ext cx="4190359" cy="2357077"/>
          </a:xfrm>
          <a:prstGeom prst="rect">
            <a:avLst/>
          </a:prstGeom>
        </p:spPr>
      </p:pic>
      <p:pic>
        <p:nvPicPr>
          <p:cNvPr id="2" name="Picture 71" descr="ets logo">
            <a:extLst>
              <a:ext uri="{FF2B5EF4-FFF2-40B4-BE49-F238E27FC236}">
                <a16:creationId xmlns:a16="http://schemas.microsoft.com/office/drawing/2014/main" id="{4D6E6DB1-8E41-4997-9E20-F55306F02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498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23"/>
          <p:cNvSpPr>
            <a:spLocks noChangeArrowheads="1"/>
          </p:cNvSpPr>
          <p:nvPr/>
        </p:nvSpPr>
        <p:spPr bwMode="auto">
          <a:xfrm>
            <a:off x="-595313" y="2182623"/>
            <a:ext cx="5795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cs-CZ" altLang="cs-CZ" b="1" dirty="0"/>
              <a:t>	  </a:t>
            </a:r>
          </a:p>
        </p:txBody>
      </p:sp>
      <p:grpSp>
        <p:nvGrpSpPr>
          <p:cNvPr id="12292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2307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2308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3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4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2304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5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6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2295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2302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3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2296" name="Text Box 69"/>
          <p:cNvSpPr txBox="1">
            <a:spLocks noChangeArrowheads="1"/>
          </p:cNvSpPr>
          <p:nvPr/>
        </p:nvSpPr>
        <p:spPr bwMode="auto">
          <a:xfrm>
            <a:off x="971550" y="635000"/>
            <a:ext cx="48196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-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Conveyors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12298" name="Obdélník 19"/>
          <p:cNvSpPr>
            <a:spLocks noChangeArrowheads="1"/>
          </p:cNvSpPr>
          <p:nvPr/>
        </p:nvSpPr>
        <p:spPr bwMode="auto">
          <a:xfrm>
            <a:off x="-595313" y="1630794"/>
            <a:ext cx="110490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endParaRPr lang="cs-CZ" altLang="cs-CZ" sz="1200" dirty="0">
              <a:latin typeface="+mn-lt"/>
              <a:cs typeface="+mn-cs"/>
            </a:endParaRP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Modular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Conveyor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with</a:t>
            </a:r>
            <a:r>
              <a:rPr lang="cs-CZ" altLang="cs-CZ" sz="1200" dirty="0">
                <a:latin typeface="+mn-lt"/>
                <a:cs typeface="+mn-cs"/>
              </a:rPr>
              <a:t> lift to </a:t>
            </a:r>
            <a:r>
              <a:rPr lang="cs-CZ" altLang="cs-CZ" sz="1200" dirty="0" err="1">
                <a:latin typeface="+mn-lt"/>
                <a:cs typeface="+mn-cs"/>
              </a:rPr>
              <a:t>the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first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floor</a:t>
            </a:r>
            <a:endParaRPr lang="cs-CZ" altLang="cs-CZ" sz="1200" dirty="0">
              <a:latin typeface="+mn-lt"/>
              <a:cs typeface="+mn-cs"/>
            </a:endParaRPr>
          </a:p>
          <a:p>
            <a:pPr marL="1200150" lvl="2" indent="-285750">
              <a:buFontTx/>
              <a:buChar char="-"/>
            </a:pPr>
            <a:r>
              <a:rPr lang="cs-CZ" altLang="cs-CZ" sz="1200" dirty="0">
                <a:latin typeface="+mn-lt"/>
                <a:cs typeface="+mn-cs"/>
              </a:rPr>
              <a:t>Maximum </a:t>
            </a:r>
            <a:r>
              <a:rPr lang="cs-CZ" altLang="cs-CZ" sz="1200" dirty="0" err="1">
                <a:latin typeface="+mn-lt"/>
                <a:cs typeface="+mn-cs"/>
              </a:rPr>
              <a:t>weight</a:t>
            </a:r>
            <a:r>
              <a:rPr lang="cs-CZ" altLang="cs-CZ" sz="1200" dirty="0">
                <a:latin typeface="+mn-lt"/>
                <a:cs typeface="+mn-cs"/>
              </a:rPr>
              <a:t> 500kg</a:t>
            </a:r>
          </a:p>
          <a:p>
            <a:pPr marL="1200150" lvl="2" indent="-285750">
              <a:buFontTx/>
              <a:buChar char="-"/>
            </a:pPr>
            <a:r>
              <a:rPr lang="cs-CZ" altLang="cs-CZ" sz="1200" dirty="0">
                <a:latin typeface="+mn-lt"/>
                <a:cs typeface="+mn-cs"/>
              </a:rPr>
              <a:t>Speed 0,4m/s</a:t>
            </a:r>
          </a:p>
          <a:p>
            <a:pPr lvl="2"/>
            <a:r>
              <a:rPr lang="cs-CZ" altLang="cs-CZ" sz="1200" dirty="0">
                <a:latin typeface="+mn-lt"/>
                <a:cs typeface="+mn-cs"/>
              </a:rPr>
              <a:t>	</a:t>
            </a:r>
            <a:r>
              <a:rPr lang="cs-CZ" altLang="cs-CZ" dirty="0"/>
              <a:t>	</a:t>
            </a:r>
          </a:p>
          <a:p>
            <a:r>
              <a:rPr lang="cs-CZ" altLang="cs-CZ" dirty="0"/>
              <a:t>	  </a:t>
            </a:r>
          </a:p>
        </p:txBody>
      </p:sp>
      <p:pic>
        <p:nvPicPr>
          <p:cNvPr id="3" name="Obrázek 2" descr="Obsah obrázku budova, vsedě, stůl, místnost&#10;&#10;Popis byl vytvořen automaticky">
            <a:extLst>
              <a:ext uri="{FF2B5EF4-FFF2-40B4-BE49-F238E27FC236}">
                <a16:creationId xmlns:a16="http://schemas.microsoft.com/office/drawing/2014/main" id="{EE78E8D4-4663-4357-A89C-495BE3779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3" y="2713011"/>
            <a:ext cx="4907898" cy="3366397"/>
          </a:xfrm>
          <a:prstGeom prst="rect">
            <a:avLst/>
          </a:prstGeom>
        </p:spPr>
      </p:pic>
      <p:pic>
        <p:nvPicPr>
          <p:cNvPr id="6" name="Obrázek 5" descr="Obsah obrázku budova, stůl, počítač, místnost&#10;&#10;Popis byl vytvořen automaticky">
            <a:extLst>
              <a:ext uri="{FF2B5EF4-FFF2-40B4-BE49-F238E27FC236}">
                <a16:creationId xmlns:a16="http://schemas.microsoft.com/office/drawing/2014/main" id="{7787456E-4CCB-4AF0-A47E-796C29F66B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95619"/>
            <a:ext cx="5152140" cy="3380840"/>
          </a:xfrm>
          <a:prstGeom prst="rect">
            <a:avLst/>
          </a:prstGeom>
        </p:spPr>
      </p:pic>
      <p:pic>
        <p:nvPicPr>
          <p:cNvPr id="2" name="Picture 71" descr="ets logo">
            <a:extLst>
              <a:ext uri="{FF2B5EF4-FFF2-40B4-BE49-F238E27FC236}">
                <a16:creationId xmlns:a16="http://schemas.microsoft.com/office/drawing/2014/main" id="{FCD9BBE9-673B-4D9B-AA3D-A85CD3B0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25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23"/>
          <p:cNvSpPr>
            <a:spLocks noChangeArrowheads="1"/>
          </p:cNvSpPr>
          <p:nvPr/>
        </p:nvSpPr>
        <p:spPr bwMode="auto">
          <a:xfrm>
            <a:off x="-595313" y="2182623"/>
            <a:ext cx="5795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cs-CZ" altLang="cs-CZ" b="1" dirty="0"/>
              <a:t>	  </a:t>
            </a:r>
          </a:p>
        </p:txBody>
      </p:sp>
      <p:grpSp>
        <p:nvGrpSpPr>
          <p:cNvPr id="12292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2307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2308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3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4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2304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5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6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2295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2302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3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2296" name="Text Box 69"/>
          <p:cNvSpPr txBox="1">
            <a:spLocks noChangeArrowheads="1"/>
          </p:cNvSpPr>
          <p:nvPr/>
        </p:nvSpPr>
        <p:spPr bwMode="auto">
          <a:xfrm>
            <a:off x="1013157" y="628701"/>
            <a:ext cx="6565514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– ROBOTS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implemetation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12298" name="Obdélník 19"/>
          <p:cNvSpPr>
            <a:spLocks noChangeArrowheads="1"/>
          </p:cNvSpPr>
          <p:nvPr/>
        </p:nvSpPr>
        <p:spPr bwMode="auto">
          <a:xfrm>
            <a:off x="-595313" y="1630794"/>
            <a:ext cx="11049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endParaRPr lang="cs-CZ" altLang="cs-CZ" sz="1200" dirty="0">
              <a:latin typeface="+mn-lt"/>
              <a:cs typeface="+mn-cs"/>
            </a:endParaRP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Screwing</a:t>
            </a:r>
            <a:r>
              <a:rPr lang="cs-CZ" altLang="cs-CZ" sz="1200" dirty="0">
                <a:latin typeface="+mn-lt"/>
                <a:cs typeface="+mn-cs"/>
              </a:rPr>
              <a:t> ROBOT IRB2600 </a:t>
            </a:r>
            <a:r>
              <a:rPr lang="cs-CZ" altLang="cs-CZ" sz="1200" dirty="0" err="1">
                <a:latin typeface="+mn-lt"/>
                <a:cs typeface="+mn-cs"/>
              </a:rPr>
              <a:t>with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smart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view</a:t>
            </a:r>
            <a:r>
              <a:rPr lang="cs-CZ" altLang="cs-CZ" sz="1200" dirty="0">
                <a:latin typeface="+mn-lt"/>
                <a:cs typeface="+mn-cs"/>
              </a:rPr>
              <a:t> vision system</a:t>
            </a:r>
          </a:p>
          <a:p>
            <a:pPr marL="1200150" lvl="2" indent="-285750">
              <a:buFontTx/>
              <a:buChar char="-"/>
            </a:pPr>
            <a:r>
              <a:rPr lang="cs-CZ" altLang="cs-CZ" sz="1200" dirty="0">
                <a:latin typeface="+mn-lt"/>
                <a:cs typeface="+mn-cs"/>
              </a:rPr>
              <a:t>CT25 sec	</a:t>
            </a:r>
            <a:r>
              <a:rPr lang="cs-CZ" altLang="cs-CZ" dirty="0"/>
              <a:t>	</a:t>
            </a:r>
          </a:p>
          <a:p>
            <a:r>
              <a:rPr lang="cs-CZ" altLang="cs-CZ" dirty="0"/>
              <a:t>	  </a:t>
            </a:r>
          </a:p>
        </p:txBody>
      </p:sp>
      <p:pic>
        <p:nvPicPr>
          <p:cNvPr id="5" name="Obrázek 4" descr="Obsah obrázku hračka&#10;&#10;Popis byl vytvořen automaticky">
            <a:extLst>
              <a:ext uri="{FF2B5EF4-FFF2-40B4-BE49-F238E27FC236}">
                <a16:creationId xmlns:a16="http://schemas.microsoft.com/office/drawing/2014/main" id="{531C7D67-6A73-40C1-B46E-5887433B80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53" y="2367289"/>
            <a:ext cx="4143822" cy="3398014"/>
          </a:xfrm>
          <a:prstGeom prst="rect">
            <a:avLst/>
          </a:prstGeom>
        </p:spPr>
      </p:pic>
      <p:pic>
        <p:nvPicPr>
          <p:cNvPr id="4" name="Obrázek 3" descr="Obsah obrázku interiér, budova, kuchyně, jídlo&#10;&#10;Popis byl vytvořen automaticky">
            <a:extLst>
              <a:ext uri="{FF2B5EF4-FFF2-40B4-BE49-F238E27FC236}">
                <a16:creationId xmlns:a16="http://schemas.microsoft.com/office/drawing/2014/main" id="{341BDA79-9EA0-4140-9BAF-D3A3A514D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26" y="2367289"/>
            <a:ext cx="4533255" cy="3399941"/>
          </a:xfrm>
          <a:prstGeom prst="rect">
            <a:avLst/>
          </a:prstGeom>
        </p:spPr>
      </p:pic>
      <p:pic>
        <p:nvPicPr>
          <p:cNvPr id="7" name="Obrázek 6" descr="Obsah obrázku interiér, budova, otevřít, jídlo&#10;&#10;Popis byl vytvořen automaticky">
            <a:extLst>
              <a:ext uri="{FF2B5EF4-FFF2-40B4-BE49-F238E27FC236}">
                <a16:creationId xmlns:a16="http://schemas.microsoft.com/office/drawing/2014/main" id="{A9E597F4-3AE6-499A-8422-DB6BC23B43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68781" y="2792042"/>
            <a:ext cx="3398015" cy="2548512"/>
          </a:xfrm>
          <a:prstGeom prst="rect">
            <a:avLst/>
          </a:prstGeom>
        </p:spPr>
      </p:pic>
      <p:pic>
        <p:nvPicPr>
          <p:cNvPr id="2" name="Picture 71" descr="ets logo">
            <a:extLst>
              <a:ext uri="{FF2B5EF4-FFF2-40B4-BE49-F238E27FC236}">
                <a16:creationId xmlns:a16="http://schemas.microsoft.com/office/drawing/2014/main" id="{D99062A9-27B0-46EF-BB66-75D9CF12C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3836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bdélník 23"/>
          <p:cNvSpPr>
            <a:spLocks noChangeArrowheads="1"/>
          </p:cNvSpPr>
          <p:nvPr/>
        </p:nvSpPr>
        <p:spPr bwMode="auto">
          <a:xfrm>
            <a:off x="-595313" y="2182623"/>
            <a:ext cx="5795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cs-CZ" altLang="cs-CZ" b="1" dirty="0"/>
              <a:t>	  </a:t>
            </a:r>
          </a:p>
        </p:txBody>
      </p:sp>
      <p:grpSp>
        <p:nvGrpSpPr>
          <p:cNvPr id="12292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2307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2308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3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4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2304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5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6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2295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2302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3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2296" name="Text Box 69"/>
          <p:cNvSpPr txBox="1">
            <a:spLocks noChangeArrowheads="1"/>
          </p:cNvSpPr>
          <p:nvPr/>
        </p:nvSpPr>
        <p:spPr bwMode="auto">
          <a:xfrm>
            <a:off x="1013157" y="628701"/>
            <a:ext cx="6565514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– ROBOTS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implemetation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12298" name="Obdélník 19"/>
          <p:cNvSpPr>
            <a:spLocks noChangeArrowheads="1"/>
          </p:cNvSpPr>
          <p:nvPr/>
        </p:nvSpPr>
        <p:spPr bwMode="auto">
          <a:xfrm>
            <a:off x="4702175" y="1755669"/>
            <a:ext cx="48573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endParaRPr lang="cs-CZ" altLang="cs-CZ" sz="1200" dirty="0">
              <a:latin typeface="+mn-lt"/>
              <a:cs typeface="+mn-cs"/>
            </a:endParaRP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Cobot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implementation</a:t>
            </a:r>
            <a:r>
              <a:rPr lang="cs-CZ" altLang="cs-CZ" dirty="0"/>
              <a:t>	</a:t>
            </a:r>
          </a:p>
          <a:p>
            <a:pPr marL="1200150" lvl="2" indent="-285750">
              <a:buFontTx/>
              <a:buChar char="-"/>
            </a:pPr>
            <a:r>
              <a:rPr lang="cs-CZ" altLang="cs-CZ" sz="1200" dirty="0">
                <a:latin typeface="+mn-lt"/>
                <a:cs typeface="+mn-cs"/>
              </a:rPr>
              <a:t>End </a:t>
            </a:r>
            <a:r>
              <a:rPr lang="cs-CZ" altLang="cs-CZ" sz="1200" dirty="0" err="1">
                <a:latin typeface="+mn-lt"/>
                <a:cs typeface="+mn-cs"/>
              </a:rPr>
              <a:t>froming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of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tubes</a:t>
            </a:r>
            <a:endParaRPr lang="cs-CZ" altLang="cs-CZ" sz="1200" dirty="0">
              <a:latin typeface="+mn-lt"/>
              <a:cs typeface="+mn-cs"/>
            </a:endParaRP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Drilling</a:t>
            </a:r>
            <a:endParaRPr lang="cs-CZ" altLang="cs-CZ" sz="1200" dirty="0">
              <a:latin typeface="+mn-lt"/>
              <a:cs typeface="+mn-cs"/>
            </a:endParaRP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Wasching</a:t>
            </a:r>
            <a:endParaRPr lang="cs-CZ" altLang="cs-CZ" sz="1200" dirty="0">
              <a:latin typeface="+mn-lt"/>
              <a:cs typeface="+mn-cs"/>
            </a:endParaRP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Release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of</a:t>
            </a:r>
            <a:r>
              <a:rPr lang="cs-CZ" altLang="cs-CZ" sz="1200" dirty="0">
                <a:latin typeface="+mn-lt"/>
                <a:cs typeface="+mn-cs"/>
              </a:rPr>
              <a:t> 1 </a:t>
            </a:r>
            <a:r>
              <a:rPr lang="cs-CZ" altLang="cs-CZ" sz="1200" dirty="0" err="1">
                <a:latin typeface="+mn-lt"/>
                <a:cs typeface="+mn-cs"/>
              </a:rPr>
              <a:t>operator</a:t>
            </a:r>
            <a:r>
              <a:rPr lang="cs-CZ" altLang="cs-CZ" sz="1200" dirty="0">
                <a:latin typeface="+mn-lt"/>
                <a:cs typeface="+mn-cs"/>
              </a:rPr>
              <a:t> for 3 </a:t>
            </a:r>
            <a:r>
              <a:rPr lang="cs-CZ" altLang="cs-CZ" sz="1200" dirty="0" err="1">
                <a:latin typeface="+mn-lt"/>
                <a:cs typeface="+mn-cs"/>
              </a:rPr>
              <a:t>shifts</a:t>
            </a:r>
            <a:endParaRPr lang="cs-CZ" altLang="cs-CZ" sz="1200" dirty="0">
              <a:latin typeface="+mn-lt"/>
              <a:cs typeface="+mn-cs"/>
            </a:endParaRPr>
          </a:p>
          <a:p>
            <a:r>
              <a:rPr lang="cs-CZ" altLang="cs-CZ" dirty="0"/>
              <a:t>	  </a:t>
            </a:r>
          </a:p>
        </p:txBody>
      </p:sp>
      <p:sp>
        <p:nvSpPr>
          <p:cNvPr id="2" name="Obdélník 19">
            <a:extLst>
              <a:ext uri="{FF2B5EF4-FFF2-40B4-BE49-F238E27FC236}">
                <a16:creationId xmlns:a16="http://schemas.microsoft.com/office/drawing/2014/main" id="{25243C07-BE57-434D-AD65-EA10E7C97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2914" y="1783194"/>
            <a:ext cx="59573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endParaRPr lang="cs-CZ" altLang="cs-CZ" sz="1200" dirty="0">
              <a:latin typeface="+mn-lt"/>
              <a:cs typeface="+mn-cs"/>
            </a:endParaRP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Shipping</a:t>
            </a:r>
            <a:r>
              <a:rPr lang="cs-CZ" altLang="cs-CZ" sz="1200" dirty="0">
                <a:latin typeface="+mn-lt"/>
                <a:cs typeface="+mn-cs"/>
              </a:rPr>
              <a:t> ROBOT ABB IRB6600</a:t>
            </a:r>
          </a:p>
          <a:p>
            <a:pPr marL="1200150" lvl="2" indent="-285750">
              <a:buFontTx/>
              <a:buChar char="-"/>
            </a:pPr>
            <a:r>
              <a:rPr lang="cs-CZ" altLang="cs-CZ" sz="1200" dirty="0" err="1">
                <a:latin typeface="+mn-lt"/>
                <a:cs typeface="+mn-cs"/>
              </a:rPr>
              <a:t>Manipulation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with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seats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from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production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pallet</a:t>
            </a:r>
            <a:r>
              <a:rPr lang="cs-CZ" altLang="cs-CZ" sz="1200" dirty="0">
                <a:latin typeface="+mn-lt"/>
                <a:cs typeface="+mn-cs"/>
              </a:rPr>
              <a:t> to </a:t>
            </a:r>
            <a:r>
              <a:rPr lang="cs-CZ" altLang="cs-CZ" sz="1200" dirty="0" err="1">
                <a:latin typeface="+mn-lt"/>
                <a:cs typeface="+mn-cs"/>
              </a:rPr>
              <a:t>shipping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pallet</a:t>
            </a:r>
            <a:r>
              <a:rPr lang="cs-CZ" altLang="cs-CZ" sz="1200" dirty="0">
                <a:latin typeface="+mn-lt"/>
                <a:cs typeface="+mn-cs"/>
              </a:rPr>
              <a:t> CT25s</a:t>
            </a:r>
            <a:r>
              <a:rPr lang="cs-CZ" altLang="cs-CZ" dirty="0"/>
              <a:t>	</a:t>
            </a:r>
          </a:p>
          <a:p>
            <a:r>
              <a:rPr lang="cs-CZ" altLang="cs-CZ" dirty="0"/>
              <a:t>	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9C68A70-A596-43D1-9FB7-ED05032C4D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820" y="3469601"/>
            <a:ext cx="2462660" cy="166754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1259187-FCB3-4F5B-8A25-5EFC5543CC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341" y="3475918"/>
            <a:ext cx="1235889" cy="1647851"/>
          </a:xfrm>
          <a:prstGeom prst="rect">
            <a:avLst/>
          </a:prstGeom>
        </p:spPr>
      </p:pic>
      <p:pic>
        <p:nvPicPr>
          <p:cNvPr id="7" name="Obrázek 6" descr="Obsah obrázku plot, budova, klec, stůl&#10;&#10;Popis byl vytvořen automaticky">
            <a:extLst>
              <a:ext uri="{FF2B5EF4-FFF2-40B4-BE49-F238E27FC236}">
                <a16:creationId xmlns:a16="http://schemas.microsoft.com/office/drawing/2014/main" id="{2210A249-4F04-493D-B575-7A9C2D39A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9" y="2501696"/>
            <a:ext cx="4291298" cy="3857236"/>
          </a:xfrm>
          <a:prstGeom prst="rect">
            <a:avLst/>
          </a:prstGeom>
        </p:spPr>
      </p:pic>
      <p:pic>
        <p:nvPicPr>
          <p:cNvPr id="4" name="Picture 71" descr="ets logo">
            <a:extLst>
              <a:ext uri="{FF2B5EF4-FFF2-40B4-BE49-F238E27FC236}">
                <a16:creationId xmlns:a16="http://schemas.microsoft.com/office/drawing/2014/main" id="{8B51B994-D133-47F2-B0B4-5C0471BC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86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23"/>
          <p:cNvSpPr>
            <a:spLocks noChangeArrowheads="1"/>
          </p:cNvSpPr>
          <p:nvPr/>
        </p:nvSpPr>
        <p:spPr bwMode="auto">
          <a:xfrm>
            <a:off x="-595313" y="4138613"/>
            <a:ext cx="5795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cs-CZ" altLang="cs-CZ"/>
              <a:t>	</a:t>
            </a:r>
          </a:p>
          <a:p>
            <a:r>
              <a:rPr lang="cs-CZ" altLang="cs-CZ"/>
              <a:t>	  </a:t>
            </a:r>
          </a:p>
        </p:txBody>
      </p:sp>
      <p:grpSp>
        <p:nvGrpSpPr>
          <p:cNvPr id="11267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1288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1289" name="Picture 71" descr="ets 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68" name="Picture 6" descr="http://dicingusa.com/wp-content/uploads/2015/01/iso-9001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1285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1286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1287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1270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1283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1284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971550" y="635000"/>
            <a:ext cx="82169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–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cobots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manipulators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manual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fixtures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11272" name="Obdélník 19"/>
          <p:cNvSpPr>
            <a:spLocks noChangeArrowheads="1"/>
          </p:cNvSpPr>
          <p:nvPr/>
        </p:nvSpPr>
        <p:spPr bwMode="auto">
          <a:xfrm>
            <a:off x="0" y="1720850"/>
            <a:ext cx="11961813" cy="365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eaLnBrk="0" hangingPunct="0">
              <a:lnSpc>
                <a:spcPct val="90000"/>
              </a:lnSpc>
              <a:spcBef>
                <a:spcPts val="1000"/>
              </a:spcBef>
            </a:pPr>
            <a:endParaRPr lang="cs-CZ" altLang="cs-CZ" sz="1200" dirty="0">
              <a:latin typeface="+mn-lt"/>
              <a:cs typeface="+mn-cs"/>
            </a:endParaRPr>
          </a:p>
          <a:p>
            <a:pPr marL="0" lvl="2" eaLnBrk="0" hangingPunct="0">
              <a:lnSpc>
                <a:spcPct val="90000"/>
              </a:lnSpc>
              <a:spcBef>
                <a:spcPts val="1000"/>
              </a:spcBef>
            </a:pPr>
            <a:r>
              <a:rPr lang="cs-CZ" altLang="cs-CZ" sz="1200" dirty="0">
                <a:latin typeface="+mn-lt"/>
                <a:cs typeface="+mn-cs"/>
              </a:rPr>
              <a:t>	3 </a:t>
            </a:r>
            <a:r>
              <a:rPr lang="cs-CZ" altLang="cs-CZ" sz="1200" dirty="0" err="1">
                <a:latin typeface="+mn-lt"/>
                <a:cs typeface="+mn-cs"/>
              </a:rPr>
              <a:t>axes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manipulators</a:t>
            </a:r>
            <a:endParaRPr lang="cs-CZ" altLang="cs-CZ" sz="1200" dirty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cs-CZ" altLang="cs-CZ" sz="1200" dirty="0">
                <a:latin typeface="+mn-lt"/>
                <a:cs typeface="+mn-cs"/>
              </a:rPr>
              <a:t>	</a:t>
            </a:r>
            <a:r>
              <a:rPr lang="cs-CZ" altLang="cs-CZ" sz="1200" dirty="0" err="1">
                <a:latin typeface="+mn-lt"/>
                <a:cs typeface="+mn-cs"/>
              </a:rPr>
              <a:t>automatic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cutting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machine</a:t>
            </a:r>
            <a:endParaRPr lang="cs-CZ" altLang="cs-CZ" sz="1200" dirty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cs-CZ" altLang="cs-CZ" sz="1200" dirty="0">
                <a:latin typeface="+mn-lt"/>
                <a:cs typeface="+mn-cs"/>
              </a:rPr>
              <a:t>	</a:t>
            </a:r>
            <a:r>
              <a:rPr lang="cs-CZ" altLang="cs-CZ" sz="1200" dirty="0" err="1">
                <a:latin typeface="+mn-lt"/>
                <a:cs typeface="+mn-cs"/>
              </a:rPr>
              <a:t>automatic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deburing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machine</a:t>
            </a:r>
            <a:endParaRPr lang="cs-CZ" altLang="cs-CZ" sz="1200" dirty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cs-CZ" altLang="cs-CZ" sz="1200" dirty="0">
                <a:latin typeface="+mn-lt"/>
                <a:cs typeface="+mn-cs"/>
              </a:rPr>
              <a:t>	</a:t>
            </a:r>
            <a:r>
              <a:rPr lang="cs-CZ" altLang="cs-CZ" sz="1200" dirty="0" err="1">
                <a:latin typeface="+mn-lt"/>
                <a:cs typeface="+mn-cs"/>
              </a:rPr>
              <a:t>manual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fixtures</a:t>
            </a:r>
            <a:r>
              <a:rPr lang="cs-CZ" altLang="cs-CZ" sz="1200" dirty="0">
                <a:latin typeface="+mn-lt"/>
                <a:cs typeface="+mn-cs"/>
              </a:rPr>
              <a:t> …. </a:t>
            </a:r>
            <a:r>
              <a:rPr lang="cs-CZ" altLang="cs-CZ" sz="1200" dirty="0" err="1">
                <a:latin typeface="+mn-lt"/>
                <a:cs typeface="+mn-cs"/>
              </a:rPr>
              <a:t>ect</a:t>
            </a:r>
            <a:endParaRPr lang="cs-CZ" altLang="cs-CZ" sz="1200" dirty="0">
              <a:latin typeface="+mn-lt"/>
              <a:cs typeface="+mn-cs"/>
            </a:endParaRPr>
          </a:p>
          <a:p>
            <a:r>
              <a:rPr lang="cs-CZ" altLang="cs-CZ" dirty="0"/>
              <a:t>	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pPr>
              <a:buFont typeface="Arial" charset="0"/>
              <a:buNone/>
            </a:pPr>
            <a:r>
              <a:rPr lang="cs-CZ" altLang="cs-CZ" dirty="0"/>
              <a:t>									</a:t>
            </a:r>
          </a:p>
          <a:p>
            <a:endParaRPr lang="cs-CZ" altLang="cs-CZ" dirty="0"/>
          </a:p>
        </p:txBody>
      </p:sp>
      <p:pic>
        <p:nvPicPr>
          <p:cNvPr id="11274" name="Picture 5" descr="C:\Users\Milan st\Plocha\bez názvu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6171" y="3428999"/>
            <a:ext cx="2095500" cy="157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Obrázek 29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546171" y="5341493"/>
            <a:ext cx="2290866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AutoShape 3" descr="https://mail.etstech.cz/?_task=mail&amp;_uid=4365&amp;_mbox=INBOX&amp;_action=get&amp;_part=4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79" name="AutoShape 5" descr="https://mail.etstech.cz/?_task=mail&amp;_uid=4365&amp;_mbox=INBOX&amp;_action=get&amp;_part=4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80" name="AutoShape 7" descr="https://mail.etstech.cz/?_task=mail&amp;_uid=4365&amp;_mbox=INBOX&amp;_action=get&amp;_part=4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281" name="AutoShape 9" descr="https://mail.etstech.cz/?_task=mail&amp;_uid=4365&amp;_mbox=INBOX&amp;_action=get&amp;_part=4&amp;_embed=1&amp;_mimeclass=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F351BA-0136-4058-8EBF-54CC43C82E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948" y="3428999"/>
            <a:ext cx="1992631" cy="2656840"/>
          </a:xfrm>
          <a:prstGeom prst="rect">
            <a:avLst/>
          </a:prstGeom>
        </p:spPr>
      </p:pic>
      <p:pic>
        <p:nvPicPr>
          <p:cNvPr id="28" name="Obrázek 27" descr="Obsah obrázku interiér, kuchyně, dřez, stůl&#10;&#10;Popis byl vytvořen automaticky">
            <a:extLst>
              <a:ext uri="{FF2B5EF4-FFF2-40B4-BE49-F238E27FC236}">
                <a16:creationId xmlns:a16="http://schemas.microsoft.com/office/drawing/2014/main" id="{F3698E61-3608-42A6-B7EC-E743A57D296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952" y="3431357"/>
            <a:ext cx="2652217" cy="1989162"/>
          </a:xfrm>
          <a:prstGeom prst="rect">
            <a:avLst/>
          </a:prstGeom>
        </p:spPr>
      </p:pic>
      <p:sp>
        <p:nvSpPr>
          <p:cNvPr id="29" name="Podnadpis 1">
            <a:extLst>
              <a:ext uri="{FF2B5EF4-FFF2-40B4-BE49-F238E27FC236}">
                <a16:creationId xmlns:a16="http://schemas.microsoft.com/office/drawing/2014/main" id="{F8F957FB-6061-40E7-98FB-CA1EA019A19B}"/>
              </a:ext>
            </a:extLst>
          </p:cNvPr>
          <p:cNvSpPr txBox="1">
            <a:spLocks/>
          </p:cNvSpPr>
          <p:nvPr/>
        </p:nvSpPr>
        <p:spPr bwMode="auto">
          <a:xfrm>
            <a:off x="9222846" y="1974207"/>
            <a:ext cx="2388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/>
          </a:p>
        </p:txBody>
      </p:sp>
      <p:pic>
        <p:nvPicPr>
          <p:cNvPr id="7" name="Obrázek 6" descr="Obsah obrázku interiér, stůl, kuchyně, dřevěné&#10;&#10;Popis byl vytvořen automaticky">
            <a:extLst>
              <a:ext uri="{FF2B5EF4-FFF2-40B4-BE49-F238E27FC236}">
                <a16:creationId xmlns:a16="http://schemas.microsoft.com/office/drawing/2014/main" id="{B2F70F92-E081-46BE-ACA2-E390FAB752D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0355" y="3725405"/>
            <a:ext cx="2371240" cy="1778430"/>
          </a:xfrm>
          <a:prstGeom prst="rect">
            <a:avLst/>
          </a:prstGeom>
        </p:spPr>
      </p:pic>
      <p:pic>
        <p:nvPicPr>
          <p:cNvPr id="9" name="Obrázek 8" descr="Obsah obrázku interiér, zbraň, pistole, malé&#10;&#10;Popis byl vytvořen automaticky">
            <a:extLst>
              <a:ext uri="{FF2B5EF4-FFF2-40B4-BE49-F238E27FC236}">
                <a16:creationId xmlns:a16="http://schemas.microsoft.com/office/drawing/2014/main" id="{06A66DFD-3CA5-47A7-9286-1CC7F0DF7B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5158" y="3725404"/>
            <a:ext cx="2371241" cy="1778431"/>
          </a:xfrm>
          <a:prstGeom prst="rect">
            <a:avLst/>
          </a:prstGeom>
        </p:spPr>
      </p:pic>
      <p:pic>
        <p:nvPicPr>
          <p:cNvPr id="2" name="Picture 71" descr="ets logo">
            <a:extLst>
              <a:ext uri="{FF2B5EF4-FFF2-40B4-BE49-F238E27FC236}">
                <a16:creationId xmlns:a16="http://schemas.microsoft.com/office/drawing/2014/main" id="{81BB0875-97C3-4BBB-A671-5B39F2499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Obdélník 19"/>
          <p:cNvSpPr>
            <a:spLocks noChangeArrowheads="1"/>
          </p:cNvSpPr>
          <p:nvPr/>
        </p:nvSpPr>
        <p:spPr bwMode="auto">
          <a:xfrm>
            <a:off x="-595313" y="1938933"/>
            <a:ext cx="11049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cs-CZ" altLang="cs-CZ" dirty="0"/>
              <a:t>		</a:t>
            </a:r>
          </a:p>
          <a:p>
            <a:r>
              <a:rPr lang="cs-CZ" altLang="cs-CZ" dirty="0"/>
              <a:t>	  </a:t>
            </a:r>
          </a:p>
        </p:txBody>
      </p:sp>
      <p:sp>
        <p:nvSpPr>
          <p:cNvPr id="12290" name="Obdélník 23"/>
          <p:cNvSpPr>
            <a:spLocks noChangeArrowheads="1"/>
          </p:cNvSpPr>
          <p:nvPr/>
        </p:nvSpPr>
        <p:spPr bwMode="auto">
          <a:xfrm>
            <a:off x="-595313" y="2182623"/>
            <a:ext cx="1155879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/>
            <a:r>
              <a:rPr lang="cs-CZ" altLang="cs-CZ" sz="1200" b="1" dirty="0" err="1">
                <a:latin typeface="+mn-lt"/>
                <a:cs typeface="+mn-cs"/>
              </a:rPr>
              <a:t>Refurbishment</a:t>
            </a:r>
            <a:r>
              <a:rPr lang="cs-CZ" altLang="cs-CZ" sz="1200" b="1" dirty="0">
                <a:latin typeface="+mn-lt"/>
                <a:cs typeface="+mn-cs"/>
              </a:rPr>
              <a:t> </a:t>
            </a:r>
            <a:r>
              <a:rPr lang="cs-CZ" altLang="cs-CZ" sz="1200" dirty="0">
                <a:latin typeface="+mn-lt"/>
                <a:cs typeface="+mn-cs"/>
              </a:rPr>
              <a:t>		IO </a:t>
            </a:r>
            <a:r>
              <a:rPr lang="cs-CZ" altLang="cs-CZ" sz="1200" dirty="0" err="1">
                <a:latin typeface="+mn-lt"/>
                <a:cs typeface="+mn-cs"/>
              </a:rPr>
              <a:t>sizing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Machines</a:t>
            </a:r>
            <a:r>
              <a:rPr lang="cs-CZ" altLang="cs-CZ" sz="1200" dirty="0">
                <a:latin typeface="+mn-lt"/>
                <a:cs typeface="+mn-cs"/>
              </a:rPr>
              <a:t>, </a:t>
            </a:r>
            <a:r>
              <a:rPr lang="cs-CZ" altLang="cs-CZ" sz="1200" dirty="0" err="1">
                <a:latin typeface="+mn-lt"/>
                <a:cs typeface="+mn-cs"/>
              </a:rPr>
              <a:t>needle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machine</a:t>
            </a:r>
            <a:r>
              <a:rPr lang="cs-CZ" altLang="cs-CZ" sz="1200" dirty="0">
                <a:latin typeface="+mn-lt"/>
                <a:cs typeface="+mn-cs"/>
              </a:rPr>
              <a:t>, </a:t>
            </a:r>
            <a:r>
              <a:rPr lang="cs-CZ" altLang="cs-CZ" sz="1200" dirty="0" err="1">
                <a:latin typeface="+mn-lt"/>
                <a:cs typeface="+mn-cs"/>
              </a:rPr>
              <a:t>deburing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machine</a:t>
            </a:r>
            <a:r>
              <a:rPr lang="cs-CZ" altLang="cs-CZ" sz="1200" dirty="0">
                <a:latin typeface="+mn-lt"/>
                <a:cs typeface="+mn-cs"/>
              </a:rPr>
              <a:t> for </a:t>
            </a:r>
            <a:r>
              <a:rPr lang="cs-CZ" altLang="cs-CZ" sz="1200" dirty="0" err="1">
                <a:latin typeface="+mn-lt"/>
                <a:cs typeface="+mn-cs"/>
              </a:rPr>
              <a:t>needle</a:t>
            </a:r>
            <a:r>
              <a:rPr lang="cs-CZ" altLang="cs-CZ" sz="1200" dirty="0">
                <a:latin typeface="+mn-lt"/>
                <a:cs typeface="+mn-cs"/>
              </a:rPr>
              <a:t>	</a:t>
            </a:r>
          </a:p>
          <a:p>
            <a:pPr lvl="2"/>
            <a:r>
              <a:rPr lang="cs-CZ" altLang="cs-CZ" sz="1200" b="1" dirty="0" err="1">
                <a:latin typeface="+mn-lt"/>
                <a:cs typeface="+mn-cs"/>
              </a:rPr>
              <a:t>Quality</a:t>
            </a:r>
            <a:r>
              <a:rPr lang="cs-CZ" altLang="cs-CZ" sz="1200" b="1" dirty="0">
                <a:latin typeface="+mn-lt"/>
                <a:cs typeface="+mn-cs"/>
              </a:rPr>
              <a:t> </a:t>
            </a:r>
            <a:r>
              <a:rPr lang="cs-CZ" altLang="cs-CZ" sz="1200" b="1" dirty="0" err="1">
                <a:latin typeface="+mn-lt"/>
                <a:cs typeface="+mn-cs"/>
              </a:rPr>
              <a:t>tables</a:t>
            </a:r>
            <a:r>
              <a:rPr lang="cs-CZ" altLang="cs-CZ" sz="1200" b="1" dirty="0">
                <a:latin typeface="+mn-lt"/>
                <a:cs typeface="+mn-cs"/>
              </a:rPr>
              <a:t> </a:t>
            </a:r>
            <a:r>
              <a:rPr lang="cs-CZ" altLang="cs-CZ" sz="1200" dirty="0">
                <a:latin typeface="+mn-lt"/>
                <a:cs typeface="+mn-cs"/>
              </a:rPr>
              <a:t>		</a:t>
            </a:r>
            <a:r>
              <a:rPr lang="cs-CZ" altLang="cs-CZ" sz="1200" dirty="0" err="1">
                <a:latin typeface="+mn-lt"/>
                <a:cs typeface="+mn-cs"/>
              </a:rPr>
              <a:t>equiped</a:t>
            </a:r>
            <a:r>
              <a:rPr lang="cs-CZ" altLang="cs-CZ" sz="1200" dirty="0">
                <a:latin typeface="+mn-lt"/>
                <a:cs typeface="+mn-cs"/>
              </a:rPr>
              <a:t> by </a:t>
            </a:r>
            <a:r>
              <a:rPr lang="cs-CZ" altLang="cs-CZ" sz="1200" dirty="0" err="1">
                <a:latin typeface="+mn-lt"/>
                <a:cs typeface="+mn-cs"/>
              </a:rPr>
              <a:t>fixtures</a:t>
            </a:r>
            <a:r>
              <a:rPr lang="cs-CZ" altLang="cs-CZ" sz="1200" dirty="0">
                <a:latin typeface="+mn-lt"/>
                <a:cs typeface="+mn-cs"/>
              </a:rPr>
              <a:t> for </a:t>
            </a:r>
            <a:r>
              <a:rPr lang="cs-CZ" altLang="cs-CZ" sz="1200" dirty="0" err="1">
                <a:latin typeface="+mn-lt"/>
                <a:cs typeface="+mn-cs"/>
              </a:rPr>
              <a:t>ergonomic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handling</a:t>
            </a:r>
            <a:r>
              <a:rPr lang="cs-CZ" altLang="cs-CZ" sz="1200" dirty="0">
                <a:latin typeface="+mn-lt"/>
                <a:cs typeface="+mn-cs"/>
              </a:rPr>
              <a:t> and by </a:t>
            </a:r>
            <a:r>
              <a:rPr lang="cs-CZ" altLang="cs-CZ" sz="1200" dirty="0" err="1">
                <a:latin typeface="+mn-lt"/>
                <a:cs typeface="+mn-cs"/>
              </a:rPr>
              <a:t>special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lights</a:t>
            </a:r>
            <a:endParaRPr lang="cs-CZ" altLang="cs-CZ" sz="1200" dirty="0">
              <a:latin typeface="+mn-lt"/>
              <a:cs typeface="+mn-cs"/>
            </a:endParaRPr>
          </a:p>
          <a:p>
            <a:pPr lvl="2"/>
            <a:r>
              <a:rPr lang="cs-CZ" altLang="cs-CZ" sz="1200" b="1" dirty="0" err="1">
                <a:latin typeface="+mn-lt"/>
                <a:cs typeface="+mn-cs"/>
              </a:rPr>
              <a:t>Control</a:t>
            </a:r>
            <a:r>
              <a:rPr lang="cs-CZ" altLang="cs-CZ" sz="1200" b="1" dirty="0">
                <a:latin typeface="+mn-lt"/>
                <a:cs typeface="+mn-cs"/>
              </a:rPr>
              <a:t> </a:t>
            </a:r>
            <a:r>
              <a:rPr lang="cs-CZ" altLang="cs-CZ" sz="1200" b="1" dirty="0" err="1">
                <a:latin typeface="+mn-lt"/>
                <a:cs typeface="+mn-cs"/>
              </a:rPr>
              <a:t>Gauges</a:t>
            </a:r>
            <a:r>
              <a:rPr lang="cs-CZ" altLang="cs-CZ" sz="1200" b="1" dirty="0">
                <a:latin typeface="+mn-lt"/>
                <a:cs typeface="+mn-cs"/>
              </a:rPr>
              <a:t> </a:t>
            </a:r>
            <a:r>
              <a:rPr lang="cs-CZ" altLang="cs-CZ" sz="1200" dirty="0">
                <a:latin typeface="+mn-lt"/>
                <a:cs typeface="+mn-cs"/>
              </a:rPr>
              <a:t>		</a:t>
            </a:r>
            <a:r>
              <a:rPr lang="cs-CZ" altLang="cs-CZ" sz="1200" dirty="0" err="1">
                <a:latin typeface="+mn-lt"/>
                <a:cs typeface="+mn-cs"/>
              </a:rPr>
              <a:t>we</a:t>
            </a:r>
            <a:r>
              <a:rPr lang="cs-CZ" altLang="cs-CZ" sz="1200" dirty="0">
                <a:latin typeface="+mn-lt"/>
                <a:cs typeface="+mn-cs"/>
              </a:rPr>
              <a:t> are </a:t>
            </a:r>
            <a:r>
              <a:rPr lang="cs-CZ" altLang="cs-CZ" sz="1200" dirty="0" err="1">
                <a:latin typeface="+mn-lt"/>
                <a:cs typeface="+mn-cs"/>
              </a:rPr>
              <a:t>producing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around</a:t>
            </a:r>
            <a:r>
              <a:rPr lang="cs-CZ" altLang="cs-CZ" sz="1200" dirty="0">
                <a:latin typeface="+mn-lt"/>
                <a:cs typeface="+mn-cs"/>
              </a:rPr>
              <a:t> 40 </a:t>
            </a:r>
            <a:r>
              <a:rPr lang="cs-CZ" altLang="cs-CZ" sz="1200" dirty="0" err="1">
                <a:latin typeface="+mn-lt"/>
                <a:cs typeface="+mn-cs"/>
              </a:rPr>
              <a:t>Control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gauges</a:t>
            </a:r>
            <a:r>
              <a:rPr lang="cs-CZ" altLang="cs-CZ" sz="1200" dirty="0">
                <a:latin typeface="+mn-lt"/>
                <a:cs typeface="+mn-cs"/>
              </a:rPr>
              <a:t> per </a:t>
            </a:r>
            <a:r>
              <a:rPr lang="cs-CZ" altLang="cs-CZ" sz="1200" dirty="0" err="1">
                <a:latin typeface="+mn-lt"/>
                <a:cs typeface="+mn-cs"/>
              </a:rPr>
              <a:t>year</a:t>
            </a:r>
            <a:r>
              <a:rPr lang="cs-CZ" altLang="cs-CZ" sz="1200" dirty="0">
                <a:latin typeface="+mn-lt"/>
                <a:cs typeface="+mn-cs"/>
              </a:rPr>
              <a:t> for </a:t>
            </a:r>
            <a:r>
              <a:rPr lang="cs-CZ" altLang="cs-CZ" sz="1200" dirty="0" err="1">
                <a:latin typeface="+mn-lt"/>
                <a:cs typeface="+mn-cs"/>
              </a:rPr>
              <a:t>automotive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industry</a:t>
            </a:r>
            <a:endParaRPr lang="cs-CZ" altLang="cs-CZ" sz="1200" dirty="0">
              <a:latin typeface="+mn-lt"/>
              <a:cs typeface="+mn-cs"/>
            </a:endParaRPr>
          </a:p>
          <a:p>
            <a:pPr lvl="2"/>
            <a:r>
              <a:rPr lang="cs-CZ" altLang="cs-CZ" sz="1200" b="1" dirty="0" err="1">
                <a:latin typeface="+mn-lt"/>
                <a:cs typeface="+mn-cs"/>
              </a:rPr>
              <a:t>Supermarkets</a:t>
            </a:r>
            <a:r>
              <a:rPr lang="cs-CZ" altLang="cs-CZ" sz="1200" b="1" dirty="0">
                <a:latin typeface="+mn-lt"/>
                <a:cs typeface="+mn-cs"/>
              </a:rPr>
              <a:t>/</a:t>
            </a:r>
            <a:r>
              <a:rPr lang="cs-CZ" altLang="cs-CZ" sz="1200" b="1" dirty="0" err="1">
                <a:latin typeface="+mn-lt"/>
                <a:cs typeface="+mn-cs"/>
              </a:rPr>
              <a:t>flow</a:t>
            </a:r>
            <a:r>
              <a:rPr lang="cs-CZ" altLang="cs-CZ" sz="1200" b="1" dirty="0">
                <a:latin typeface="+mn-lt"/>
                <a:cs typeface="+mn-cs"/>
              </a:rPr>
              <a:t> </a:t>
            </a:r>
            <a:r>
              <a:rPr lang="cs-CZ" altLang="cs-CZ" sz="1200" b="1" dirty="0" err="1">
                <a:latin typeface="+mn-lt"/>
                <a:cs typeface="+mn-cs"/>
              </a:rPr>
              <a:t>racks</a:t>
            </a:r>
            <a:r>
              <a:rPr lang="cs-CZ" altLang="cs-CZ" sz="1200" b="1" dirty="0">
                <a:latin typeface="+mn-lt"/>
                <a:cs typeface="+mn-cs"/>
              </a:rPr>
              <a:t>/shop </a:t>
            </a:r>
            <a:r>
              <a:rPr lang="cs-CZ" altLang="cs-CZ" sz="1200" b="1" dirty="0" err="1">
                <a:latin typeface="+mn-lt"/>
                <a:cs typeface="+mn-cs"/>
              </a:rPr>
              <a:t>stocks</a:t>
            </a:r>
            <a:r>
              <a:rPr lang="cs-CZ" altLang="cs-CZ" sz="1200" b="1" dirty="0">
                <a:latin typeface="+mn-lt"/>
                <a:cs typeface="+mn-cs"/>
              </a:rPr>
              <a:t> </a:t>
            </a:r>
            <a:r>
              <a:rPr lang="cs-CZ" altLang="cs-CZ" sz="1200" dirty="0">
                <a:latin typeface="+mn-lt"/>
                <a:cs typeface="+mn-cs"/>
              </a:rPr>
              <a:t>	for </a:t>
            </a:r>
            <a:r>
              <a:rPr lang="cs-CZ" altLang="cs-CZ" sz="1200" dirty="0" err="1">
                <a:latin typeface="+mn-lt"/>
                <a:cs typeface="+mn-cs"/>
              </a:rPr>
              <a:t>logistic</a:t>
            </a:r>
            <a:r>
              <a:rPr lang="cs-CZ" altLang="cs-CZ" sz="1200" dirty="0">
                <a:latin typeface="+mn-lt"/>
                <a:cs typeface="+mn-cs"/>
              </a:rPr>
              <a:t>, </a:t>
            </a:r>
            <a:r>
              <a:rPr lang="cs-CZ" altLang="cs-CZ" sz="1200" dirty="0" err="1">
                <a:latin typeface="+mn-lt"/>
                <a:cs typeface="+mn-cs"/>
              </a:rPr>
              <a:t>implementation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of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electronic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labels</a:t>
            </a:r>
            <a:r>
              <a:rPr lang="cs-CZ" altLang="cs-CZ" sz="1200" dirty="0">
                <a:latin typeface="+mn-lt"/>
                <a:cs typeface="+mn-cs"/>
              </a:rPr>
              <a:t> (</a:t>
            </a:r>
            <a:r>
              <a:rPr lang="cs-CZ" altLang="cs-CZ" sz="1200" dirty="0" err="1">
                <a:latin typeface="+mn-lt"/>
                <a:cs typeface="+mn-cs"/>
              </a:rPr>
              <a:t>conection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with</a:t>
            </a:r>
            <a:r>
              <a:rPr lang="cs-CZ" altLang="cs-CZ" sz="1200" dirty="0">
                <a:latin typeface="+mn-lt"/>
                <a:cs typeface="+mn-cs"/>
              </a:rPr>
              <a:t> SAP).  Pick to </a:t>
            </a:r>
            <a:r>
              <a:rPr lang="cs-CZ" altLang="cs-CZ" sz="1200" dirty="0" err="1">
                <a:latin typeface="+mn-lt"/>
                <a:cs typeface="+mn-cs"/>
              </a:rPr>
              <a:t>light</a:t>
            </a:r>
            <a:r>
              <a:rPr lang="cs-CZ" altLang="cs-CZ" sz="1200" dirty="0">
                <a:latin typeface="+mn-lt"/>
                <a:cs typeface="+mn-cs"/>
              </a:rPr>
              <a:t> </a:t>
            </a:r>
            <a:r>
              <a:rPr lang="cs-CZ" altLang="cs-CZ" sz="1200" dirty="0" err="1">
                <a:latin typeface="+mn-lt"/>
                <a:cs typeface="+mn-cs"/>
              </a:rPr>
              <a:t>systems</a:t>
            </a:r>
            <a:endParaRPr lang="cs-CZ" altLang="cs-CZ" sz="1200" dirty="0">
              <a:latin typeface="+mn-lt"/>
              <a:cs typeface="+mn-cs"/>
            </a:endParaRPr>
          </a:p>
          <a:p>
            <a:r>
              <a:rPr lang="cs-CZ" altLang="cs-CZ" b="1" dirty="0"/>
              <a:t>	  </a:t>
            </a:r>
          </a:p>
        </p:txBody>
      </p:sp>
      <p:grpSp>
        <p:nvGrpSpPr>
          <p:cNvPr id="12292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2307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2308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3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4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2304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5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6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2295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2302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2303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2296" name="Text Box 69"/>
          <p:cNvSpPr txBox="1">
            <a:spLocks noChangeArrowheads="1"/>
          </p:cNvSpPr>
          <p:nvPr/>
        </p:nvSpPr>
        <p:spPr bwMode="auto">
          <a:xfrm>
            <a:off x="971549" y="635000"/>
            <a:ext cx="8110744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–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refurbischment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control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gauges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ect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…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23" name="Picture 2" descr="C:\Users\Milan st\AppData\Local\Microsoft\Windows\INetCache\IE\BTRQJI27\IMG_0888.JPG">
            <a:extLst>
              <a:ext uri="{FF2B5EF4-FFF2-40B4-BE49-F238E27FC236}">
                <a16:creationId xmlns:a16="http://schemas.microsoft.com/office/drawing/2014/main" id="{C3184AA4-DA4A-494D-81A3-D0AAD4869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1773" y="4019386"/>
            <a:ext cx="1759428" cy="132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Milan st\Plocha\bez názvu.png">
            <a:extLst>
              <a:ext uri="{FF2B5EF4-FFF2-40B4-BE49-F238E27FC236}">
                <a16:creationId xmlns:a16="http://schemas.microsoft.com/office/drawing/2014/main" id="{7926D12F-C333-45A5-BCBF-8B0C3F64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325" y="5387465"/>
            <a:ext cx="2086620" cy="11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548BA63-43BA-47E3-8757-0F656FDB09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0" y="4019386"/>
            <a:ext cx="2191360" cy="12326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2C78EE-3511-4DBB-B75A-75214FB128F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842" y="4019386"/>
            <a:ext cx="1440819" cy="25614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C8286CE-0E1B-4BB6-AA6F-4F60C3A9308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99" y="5334464"/>
            <a:ext cx="2215781" cy="1246378"/>
          </a:xfrm>
          <a:prstGeom prst="rect">
            <a:avLst/>
          </a:prstGeom>
        </p:spPr>
      </p:pic>
      <p:pic>
        <p:nvPicPr>
          <p:cNvPr id="7170" name="obrázek 4" descr="image003">
            <a:extLst>
              <a:ext uri="{FF2B5EF4-FFF2-40B4-BE49-F238E27FC236}">
                <a16:creationId xmlns:a16="http://schemas.microsoft.com/office/drawing/2014/main" id="{6A81324F-46CF-4D91-9886-EF5E3AD6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5057" y="4024734"/>
            <a:ext cx="3201328" cy="25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D42A2D4-93CF-4C98-BE45-01892E2E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9650" y="4065699"/>
            <a:ext cx="2468830" cy="246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1" descr="ets logo">
            <a:extLst>
              <a:ext uri="{FF2B5EF4-FFF2-40B4-BE49-F238E27FC236}">
                <a16:creationId xmlns:a16="http://schemas.microsoft.com/office/drawing/2014/main" id="{00443ACB-A68A-4A7A-A79C-BF962997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BBAE2FB-95F8-43E5-8DA8-59324ED243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052" y="5547284"/>
            <a:ext cx="1053166" cy="105316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F4F9D70-DC97-49D6-A50D-6EF7A7D0CC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84" y="2783936"/>
            <a:ext cx="4180610" cy="2955692"/>
          </a:xfrm>
          <a:prstGeom prst="rect">
            <a:avLst/>
          </a:prstGeom>
        </p:spPr>
      </p:pic>
      <p:sp>
        <p:nvSpPr>
          <p:cNvPr id="14338" name="Text Box 69"/>
          <p:cNvSpPr txBox="1">
            <a:spLocks noChangeArrowheads="1"/>
          </p:cNvSpPr>
          <p:nvPr/>
        </p:nvSpPr>
        <p:spPr bwMode="auto">
          <a:xfrm>
            <a:off x="1952625" y="2000250"/>
            <a:ext cx="33480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cs-CZ" altLang="cs-CZ" sz="2000">
              <a:latin typeface="Arial" charset="0"/>
            </a:endParaRPr>
          </a:p>
        </p:txBody>
      </p:sp>
      <p:sp>
        <p:nvSpPr>
          <p:cNvPr id="14339" name="Obdélník 23"/>
          <p:cNvSpPr>
            <a:spLocks noChangeArrowheads="1"/>
          </p:cNvSpPr>
          <p:nvPr/>
        </p:nvSpPr>
        <p:spPr bwMode="auto">
          <a:xfrm>
            <a:off x="1666875" y="2000250"/>
            <a:ext cx="850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altLang="cs-CZ" dirty="0"/>
          </a:p>
          <a:p>
            <a:r>
              <a:rPr lang="cs-CZ" altLang="cs-CZ" dirty="0"/>
              <a:t>	  </a:t>
            </a:r>
          </a:p>
        </p:txBody>
      </p:sp>
      <p:sp>
        <p:nvSpPr>
          <p:cNvPr id="14340" name="AutoShape 12" descr="Výsledek obrázku pro bosch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/>
          </a:p>
        </p:txBody>
      </p:sp>
      <p:grpSp>
        <p:nvGrpSpPr>
          <p:cNvPr id="14342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4363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4364" name="Picture 71" descr="ets log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3" name="Picture 6" descr="http://dicingusa.com/wp-content/uploads/2015/01/iso-9001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4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4360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4361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4362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4345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4358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4359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4346" name="Text Box 69"/>
          <p:cNvSpPr txBox="1">
            <a:spLocks noChangeArrowheads="1"/>
          </p:cNvSpPr>
          <p:nvPr/>
        </p:nvSpPr>
        <p:spPr bwMode="auto">
          <a:xfrm>
            <a:off x="1054100" y="620713"/>
            <a:ext cx="5715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>
                <a:solidFill>
                  <a:srgbClr val="000000"/>
                </a:solidFill>
                <a:latin typeface="Franklin Gothic Book" pitchFamily="34" charset="0"/>
              </a:rPr>
              <a:t>Customers</a:t>
            </a:r>
            <a:endParaRPr lang="cs-CZ" altLang="cs-CZ">
              <a:latin typeface="Arial" charset="0"/>
            </a:endParaRPr>
          </a:p>
        </p:txBody>
      </p:sp>
      <p:pic>
        <p:nvPicPr>
          <p:cNvPr id="14347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1383" y="4753686"/>
            <a:ext cx="1937367" cy="56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62" y="5433728"/>
            <a:ext cx="3598394" cy="77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Obrázek 38" descr="stažený soubor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2533650"/>
            <a:ext cx="3276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AutoShape 2" descr="Výsledek obrázku pro škoda au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14357" name="Picture 6" descr="Výsledek obrázku pro wsm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5468" y="5809749"/>
            <a:ext cx="1503282" cy="50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78B7B9-9D28-4B49-B38A-8919C8BB1E3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666" y="5591989"/>
            <a:ext cx="1678739" cy="7224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AD12124-330A-4D9D-B61A-3530463E61B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473" y="2454799"/>
            <a:ext cx="3640929" cy="1968070"/>
          </a:xfrm>
          <a:prstGeom prst="rect">
            <a:avLst/>
          </a:prstGeom>
        </p:spPr>
      </p:pic>
      <p:sp>
        <p:nvSpPr>
          <p:cNvPr id="2" name="AutoShape 2" descr="VÃ½sledek obrÃ¡zku pro adient">
            <a:extLst>
              <a:ext uri="{FF2B5EF4-FFF2-40B4-BE49-F238E27FC236}">
                <a16:creationId xmlns:a16="http://schemas.microsoft.com/office/drawing/2014/main" id="{2A0E04D8-32D7-4552-9817-B1D0BD57C0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099" y="3276599"/>
            <a:ext cx="5431301" cy="54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5EA53D-716D-430A-B005-909DB9D397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2827" y="5321535"/>
            <a:ext cx="2194646" cy="1153959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F22F35-FA89-4370-B5AC-3B0B1F55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776" y="4539166"/>
            <a:ext cx="1235304" cy="123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5A728A8-5CDE-4AF6-9D66-D1DCB4B6962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563" y="2452924"/>
            <a:ext cx="2942450" cy="2955692"/>
          </a:xfrm>
          <a:prstGeom prst="rect">
            <a:avLst/>
          </a:prstGeom>
        </p:spPr>
      </p:pic>
      <p:pic>
        <p:nvPicPr>
          <p:cNvPr id="8" name="Picture 71" descr="ets logo">
            <a:extLst>
              <a:ext uri="{FF2B5EF4-FFF2-40B4-BE49-F238E27FC236}">
                <a16:creationId xmlns:a16="http://schemas.microsoft.com/office/drawing/2014/main" id="{77D52D01-D865-4CA9-A481-C11838538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9"/>
          <p:cNvSpPr txBox="1">
            <a:spLocks noChangeArrowheads="1"/>
          </p:cNvSpPr>
          <p:nvPr/>
        </p:nvSpPr>
        <p:spPr bwMode="auto">
          <a:xfrm>
            <a:off x="1952625" y="2000250"/>
            <a:ext cx="33480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cs-CZ" altLang="cs-CZ" sz="2000">
              <a:latin typeface="Arial" charset="0"/>
            </a:endParaRPr>
          </a:p>
        </p:txBody>
      </p:sp>
      <p:sp>
        <p:nvSpPr>
          <p:cNvPr id="5123" name="Obdélník 14"/>
          <p:cNvSpPr>
            <a:spLocks noChangeArrowheads="1"/>
          </p:cNvSpPr>
          <p:nvPr/>
        </p:nvSpPr>
        <p:spPr bwMode="auto">
          <a:xfrm>
            <a:off x="368505" y="1738502"/>
            <a:ext cx="113569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dirty="0"/>
              <a:t>  	Company ETS technology SE was founded in 2015. Its origins, however, dates back to 1995 when the company </a:t>
            </a:r>
            <a:r>
              <a:rPr lang="en-US" altLang="cs-CZ" dirty="0" err="1"/>
              <a:t>Elisch</a:t>
            </a:r>
            <a:r>
              <a:rPr lang="en-US" altLang="cs-CZ" dirty="0"/>
              <a:t> + B electro was founded. At the time, in an old warehouse in </a:t>
            </a:r>
            <a:r>
              <a:rPr lang="en-US" altLang="cs-CZ" dirty="0" err="1"/>
              <a:t>Pribram</a:t>
            </a:r>
            <a:r>
              <a:rPr lang="en-US" altLang="cs-CZ" dirty="0"/>
              <a:t>, they've began trading with electrical material. In 2005 they bought the land in a lucrative place in </a:t>
            </a:r>
            <a:r>
              <a:rPr lang="en-US" altLang="cs-CZ" dirty="0" err="1"/>
              <a:t>Pribram</a:t>
            </a:r>
            <a:r>
              <a:rPr lang="en-US" altLang="cs-CZ" dirty="0"/>
              <a:t> and built a new headquarters. A year later it became a limited company. Gradually, they began to construct reputation among competitors and managed to push through. In 2010 the company's turnover exceeded </a:t>
            </a:r>
            <a:r>
              <a:rPr lang="cs-CZ" altLang="cs-CZ" dirty="0"/>
              <a:t>200 000</a:t>
            </a:r>
            <a:r>
              <a:rPr lang="en-US" altLang="cs-CZ" dirty="0"/>
              <a:t> €. 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	</a:t>
            </a:r>
            <a:r>
              <a:rPr lang="en-US" altLang="cs-CZ" dirty="0"/>
              <a:t>The company began to cooperate with engineering firms and slowly began to supply material to the automotive industry. </a:t>
            </a:r>
            <a:r>
              <a:rPr lang="en-US" altLang="cs-CZ" dirty="0" err="1"/>
              <a:t>Elisch</a:t>
            </a:r>
            <a:r>
              <a:rPr lang="en-US" altLang="cs-CZ" dirty="0"/>
              <a:t> allocated a team of capable persons and created company </a:t>
            </a:r>
            <a:r>
              <a:rPr lang="cs-CZ" altLang="cs-CZ" dirty="0" err="1"/>
              <a:t>Elisch</a:t>
            </a:r>
            <a:r>
              <a:rPr lang="en-US" altLang="cs-CZ" dirty="0"/>
              <a:t> Technology, which was renamed to the ETS Technology SE. The company has decided to rent an office in the city of </a:t>
            </a:r>
            <a:r>
              <a:rPr lang="en-US" altLang="cs-CZ" dirty="0" err="1"/>
              <a:t>Sušice</a:t>
            </a:r>
            <a:r>
              <a:rPr lang="en-US" altLang="cs-CZ" dirty="0"/>
              <a:t>, where they acquired machining equipment. 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	</a:t>
            </a:r>
            <a:r>
              <a:rPr lang="en-US" altLang="cs-CZ" dirty="0"/>
              <a:t>In 2016 we </a:t>
            </a:r>
            <a:r>
              <a:rPr lang="cs-CZ" altLang="cs-CZ" dirty="0" err="1"/>
              <a:t>have</a:t>
            </a:r>
            <a:r>
              <a:rPr lang="cs-CZ" altLang="cs-CZ" dirty="0"/>
              <a:t> </a:t>
            </a:r>
            <a:r>
              <a:rPr lang="en-US" altLang="cs-CZ" dirty="0"/>
              <a:t>b</a:t>
            </a:r>
            <a:r>
              <a:rPr lang="cs-CZ" altLang="cs-CZ" dirty="0" err="1"/>
              <a:t>ought</a:t>
            </a:r>
            <a:r>
              <a:rPr lang="en-US" altLang="cs-CZ" dirty="0"/>
              <a:t> a new CNC turning lathe and CNC </a:t>
            </a:r>
            <a:r>
              <a:rPr lang="cs-CZ" altLang="cs-CZ" dirty="0" err="1"/>
              <a:t>machine</a:t>
            </a:r>
            <a:r>
              <a:rPr lang="cs-CZ" altLang="cs-CZ" dirty="0"/>
              <a:t> centre. </a:t>
            </a:r>
            <a:r>
              <a:rPr lang="en-US" altLang="cs-CZ" dirty="0"/>
              <a:t>For this reason rent</a:t>
            </a:r>
            <a:r>
              <a:rPr lang="cs-CZ" altLang="cs-CZ" dirty="0" err="1"/>
              <a:t>ed</a:t>
            </a:r>
            <a:r>
              <a:rPr lang="en-US" altLang="cs-CZ" dirty="0"/>
              <a:t> hall in </a:t>
            </a:r>
            <a:r>
              <a:rPr lang="en-US" altLang="cs-CZ" dirty="0" err="1"/>
              <a:t>Sušice</a:t>
            </a:r>
            <a:r>
              <a:rPr lang="en-US" altLang="cs-CZ" dirty="0"/>
              <a:t> </a:t>
            </a:r>
            <a:r>
              <a:rPr lang="cs-CZ" altLang="cs-CZ" dirty="0" err="1"/>
              <a:t>was</a:t>
            </a:r>
            <a:r>
              <a:rPr lang="en-US" altLang="cs-CZ" dirty="0"/>
              <a:t> not be sufficient for us, therefore we built up a </a:t>
            </a:r>
            <a:r>
              <a:rPr lang="cs-CZ" altLang="cs-CZ" dirty="0" err="1"/>
              <a:t>new</a:t>
            </a:r>
            <a:r>
              <a:rPr lang="cs-CZ" altLang="cs-CZ" dirty="0"/>
              <a:t> </a:t>
            </a:r>
            <a:r>
              <a:rPr lang="cs-CZ" altLang="cs-CZ" dirty="0" err="1"/>
              <a:t>hall</a:t>
            </a:r>
            <a:r>
              <a:rPr lang="cs-CZ" altLang="cs-CZ" dirty="0"/>
              <a:t> in Příbram in </a:t>
            </a:r>
            <a:r>
              <a:rPr lang="en-US" altLang="cs-CZ" dirty="0"/>
              <a:t>e</a:t>
            </a:r>
            <a:r>
              <a:rPr lang="cs-CZ" altLang="cs-CZ" dirty="0" err="1"/>
              <a:t>nd</a:t>
            </a:r>
            <a:r>
              <a:rPr lang="cs-CZ" altLang="cs-CZ" dirty="0"/>
              <a:t> </a:t>
            </a:r>
            <a:r>
              <a:rPr lang="en-US" altLang="cs-CZ" dirty="0"/>
              <a:t>201</a:t>
            </a:r>
            <a:r>
              <a:rPr lang="cs-CZ" altLang="cs-CZ" dirty="0"/>
              <a:t>8</a:t>
            </a:r>
            <a:r>
              <a:rPr lang="en-US" altLang="cs-CZ" dirty="0"/>
              <a:t>. </a:t>
            </a:r>
            <a:r>
              <a:rPr lang="cs-CZ" altLang="cs-CZ" dirty="0" err="1"/>
              <a:t>Paraelly</a:t>
            </a:r>
            <a:r>
              <a:rPr lang="cs-CZ" altLang="cs-CZ" dirty="0"/>
              <a:t> </a:t>
            </a:r>
            <a:r>
              <a:rPr lang="cs-CZ" altLang="cs-CZ" dirty="0" err="1"/>
              <a:t>we</a:t>
            </a:r>
            <a:r>
              <a:rPr lang="cs-CZ" altLang="cs-CZ" dirty="0"/>
              <a:t> </a:t>
            </a:r>
            <a:r>
              <a:rPr lang="cs-CZ" altLang="cs-CZ" dirty="0" err="1"/>
              <a:t>established</a:t>
            </a:r>
            <a:r>
              <a:rPr lang="cs-CZ" altLang="cs-CZ" dirty="0"/>
              <a:t> </a:t>
            </a:r>
            <a:r>
              <a:rPr lang="cs-CZ" altLang="cs-CZ" dirty="0" err="1"/>
              <a:t>new</a:t>
            </a:r>
            <a:r>
              <a:rPr lang="cs-CZ" altLang="cs-CZ" dirty="0"/>
              <a:t> team in Hluboká nad Vltavou and </a:t>
            </a:r>
            <a:r>
              <a:rPr lang="cs-CZ" altLang="cs-CZ" dirty="0" err="1"/>
              <a:t>right</a:t>
            </a:r>
            <a:r>
              <a:rPr lang="cs-CZ" altLang="cs-CZ" dirty="0"/>
              <a:t> </a:t>
            </a:r>
            <a:r>
              <a:rPr lang="cs-CZ" altLang="cs-CZ" dirty="0" err="1"/>
              <a:t>now</a:t>
            </a:r>
            <a:r>
              <a:rPr lang="cs-CZ" altLang="cs-CZ" dirty="0"/>
              <a:t> </a:t>
            </a:r>
            <a:r>
              <a:rPr lang="cs-CZ" altLang="cs-CZ" dirty="0" err="1"/>
              <a:t>we</a:t>
            </a:r>
            <a:r>
              <a:rPr lang="cs-CZ" altLang="cs-CZ" dirty="0"/>
              <a:t> are </a:t>
            </a:r>
            <a:r>
              <a:rPr lang="cs-CZ" altLang="cs-CZ" dirty="0" err="1"/>
              <a:t>starting</a:t>
            </a:r>
            <a:r>
              <a:rPr lang="cs-CZ" altLang="cs-CZ" dirty="0"/>
              <a:t> </a:t>
            </a:r>
            <a:r>
              <a:rPr lang="cs-CZ" altLang="cs-CZ" dirty="0" err="1"/>
              <a:t>new</a:t>
            </a:r>
            <a:r>
              <a:rPr lang="cs-CZ" altLang="cs-CZ" dirty="0"/>
              <a:t> </a:t>
            </a:r>
            <a:r>
              <a:rPr lang="cs-CZ" altLang="cs-CZ" dirty="0" err="1"/>
              <a:t>building</a:t>
            </a:r>
            <a:r>
              <a:rPr lang="cs-CZ" altLang="cs-CZ" dirty="0"/>
              <a:t> </a:t>
            </a:r>
            <a:r>
              <a:rPr lang="cs-CZ" altLang="cs-CZ" dirty="0" err="1"/>
              <a:t>project</a:t>
            </a:r>
            <a:r>
              <a:rPr lang="cs-CZ" altLang="cs-CZ" dirty="0"/>
              <a:t> in Radonice and </a:t>
            </a:r>
            <a:r>
              <a:rPr lang="cs-CZ" altLang="cs-CZ" dirty="0" err="1"/>
              <a:t>finilizing</a:t>
            </a:r>
            <a:r>
              <a:rPr lang="cs-CZ" altLang="cs-CZ" dirty="0"/>
              <a:t> </a:t>
            </a:r>
            <a:r>
              <a:rPr lang="cs-CZ" altLang="cs-CZ" dirty="0" err="1"/>
              <a:t>new</a:t>
            </a:r>
            <a:r>
              <a:rPr lang="cs-CZ" altLang="cs-CZ" dirty="0"/>
              <a:t> team in Příbram.</a:t>
            </a:r>
          </a:p>
          <a:p>
            <a:endParaRPr lang="cs-CZ" altLang="cs-CZ" dirty="0"/>
          </a:p>
          <a:p>
            <a:r>
              <a:rPr lang="cs-CZ" altLang="cs-CZ" dirty="0"/>
              <a:t>	</a:t>
            </a:r>
            <a:r>
              <a:rPr lang="en-US" altLang="cs-CZ" dirty="0"/>
              <a:t>We are small company with big targets , which always concentrate on strong customer focus</a:t>
            </a:r>
            <a:r>
              <a:rPr lang="cs-CZ" altLang="cs-CZ" dirty="0"/>
              <a:t>. </a:t>
            </a:r>
            <a:r>
              <a:rPr lang="en-US" altLang="cs-CZ" dirty="0"/>
              <a:t>20 years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experience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cs-CZ" altLang="cs-CZ" dirty="0" err="1"/>
              <a:t>give</a:t>
            </a:r>
            <a:r>
              <a:rPr lang="cs-CZ" altLang="cs-CZ" dirty="0"/>
              <a:t> </a:t>
            </a:r>
            <a:r>
              <a:rPr lang="cs-CZ" altLang="cs-CZ" dirty="0" err="1"/>
              <a:t>us</a:t>
            </a:r>
            <a:r>
              <a:rPr lang="cs-CZ" altLang="cs-CZ" dirty="0"/>
              <a:t> </a:t>
            </a:r>
            <a:r>
              <a:rPr lang="cs-CZ" altLang="cs-CZ" dirty="0" err="1"/>
              <a:t>good</a:t>
            </a:r>
            <a:r>
              <a:rPr lang="cs-CZ" altLang="cs-CZ" dirty="0"/>
              <a:t> </a:t>
            </a:r>
            <a:r>
              <a:rPr lang="cs-CZ" altLang="cs-CZ" dirty="0" err="1"/>
              <a:t>way</a:t>
            </a:r>
            <a:r>
              <a:rPr lang="cs-CZ" altLang="cs-CZ" dirty="0"/>
              <a:t> to </a:t>
            </a:r>
            <a:r>
              <a:rPr lang="cs-CZ" altLang="cs-CZ" dirty="0" err="1"/>
              <a:t>develop</a:t>
            </a:r>
            <a:r>
              <a:rPr lang="cs-CZ" altLang="cs-CZ" dirty="0"/>
              <a:t> </a:t>
            </a:r>
            <a:r>
              <a:rPr lang="cs-CZ" altLang="cs-CZ" dirty="0" err="1"/>
              <a:t>our</a:t>
            </a:r>
            <a:r>
              <a:rPr lang="cs-CZ" altLang="cs-CZ" dirty="0"/>
              <a:t> </a:t>
            </a:r>
            <a:r>
              <a:rPr lang="cs-CZ" altLang="cs-CZ" dirty="0" err="1"/>
              <a:t>company</a:t>
            </a:r>
            <a:r>
              <a:rPr lang="cs-CZ" altLang="cs-CZ" dirty="0"/>
              <a:t> </a:t>
            </a:r>
            <a:r>
              <a:rPr lang="cs-CZ" altLang="cs-CZ" dirty="0" err="1"/>
              <a:t>according</a:t>
            </a:r>
            <a:r>
              <a:rPr lang="cs-CZ" altLang="cs-CZ" dirty="0"/>
              <a:t> </a:t>
            </a:r>
            <a:r>
              <a:rPr lang="cs-CZ" altLang="cs-CZ" dirty="0" err="1"/>
              <a:t>customer</a:t>
            </a:r>
            <a:r>
              <a:rPr lang="cs-CZ" altLang="cs-CZ" dirty="0"/>
              <a:t> </a:t>
            </a:r>
            <a:r>
              <a:rPr lang="cs-CZ" altLang="cs-CZ" dirty="0" err="1"/>
              <a:t>requirements</a:t>
            </a:r>
            <a:r>
              <a:rPr lang="cs-CZ" altLang="cs-CZ" dirty="0"/>
              <a:t>. </a:t>
            </a:r>
            <a:endParaRPr lang="en-US" altLang="cs-CZ" dirty="0"/>
          </a:p>
        </p:txBody>
      </p:sp>
      <p:grpSp>
        <p:nvGrpSpPr>
          <p:cNvPr id="5124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5134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5135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6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5131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5132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5133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5127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5129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5130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5128" name="Text Box 69"/>
          <p:cNvSpPr txBox="1">
            <a:spLocks noChangeArrowheads="1"/>
          </p:cNvSpPr>
          <p:nvPr/>
        </p:nvSpPr>
        <p:spPr bwMode="auto">
          <a:xfrm>
            <a:off x="1020763" y="615950"/>
            <a:ext cx="33480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>
                <a:solidFill>
                  <a:srgbClr val="000000"/>
                </a:solidFill>
                <a:latin typeface="Franklin Gothic Book" pitchFamily="34" charset="0"/>
              </a:rPr>
              <a:t>About company</a:t>
            </a:r>
            <a:endParaRPr lang="cs-CZ" altLang="cs-CZ">
              <a:latin typeface="Arial" charset="0"/>
            </a:endParaRPr>
          </a:p>
        </p:txBody>
      </p:sp>
      <p:pic>
        <p:nvPicPr>
          <p:cNvPr id="3" name="Picture 71" descr="ets logo">
            <a:extLst>
              <a:ext uri="{FF2B5EF4-FFF2-40B4-BE49-F238E27FC236}">
                <a16:creationId xmlns:a16="http://schemas.microsoft.com/office/drawing/2014/main" id="{2178B9BF-0F25-4C0F-9BC9-4B50BF94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>
          <a:xfrm>
            <a:off x="1466850" y="2492375"/>
            <a:ext cx="9326563" cy="1938338"/>
          </a:xfrm>
        </p:spPr>
        <p:txBody>
          <a:bodyPr/>
          <a:lstStyle/>
          <a:p>
            <a:pPr eaLnBrk="1" hangingPunct="1"/>
            <a:r>
              <a:rPr lang="en-US" altLang="cs-CZ" dirty="0"/>
              <a:t>We look forward </a:t>
            </a:r>
            <a:r>
              <a:rPr lang="cs-CZ" altLang="cs-CZ" dirty="0"/>
              <a:t>for </a:t>
            </a:r>
            <a:r>
              <a:rPr lang="en-US" altLang="cs-CZ" dirty="0"/>
              <a:t>further cooperation</a:t>
            </a:r>
            <a:endParaRPr lang="cs-CZ" altLang="cs-CZ" dirty="0"/>
          </a:p>
        </p:txBody>
      </p:sp>
      <p:grpSp>
        <p:nvGrpSpPr>
          <p:cNvPr id="15363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5373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5374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5370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1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2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5366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5368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69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25" name="Podnadpis 2"/>
          <p:cNvSpPr>
            <a:spLocks noGrp="1"/>
          </p:cNvSpPr>
          <p:nvPr>
            <p:ph type="subTitle" idx="1"/>
          </p:nvPr>
        </p:nvSpPr>
        <p:spPr>
          <a:xfrm>
            <a:off x="1738313" y="6143625"/>
            <a:ext cx="8643937" cy="542925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/>
              <a:t>Ing. Milan Turek, </a:t>
            </a:r>
            <a:r>
              <a:rPr lang="cs-CZ" sz="2000" dirty="0" err="1"/>
              <a:t>MS.c</a:t>
            </a:r>
            <a:r>
              <a:rPr lang="cs-CZ" sz="2000" dirty="0"/>
              <a:t>.				                 			7.2.2020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2000" dirty="0"/>
              <a:t>www.</a:t>
            </a:r>
            <a:r>
              <a:rPr lang="cs-CZ" sz="2000" dirty="0" err="1"/>
              <a:t>etstech.cz</a:t>
            </a:r>
            <a:endParaRPr lang="cs-CZ" sz="2000" dirty="0"/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/>
          </a:p>
        </p:txBody>
      </p:sp>
      <p:pic>
        <p:nvPicPr>
          <p:cNvPr id="2" name="Picture 71" descr="ets logo">
            <a:extLst>
              <a:ext uri="{FF2B5EF4-FFF2-40B4-BE49-F238E27FC236}">
                <a16:creationId xmlns:a16="http://schemas.microsoft.com/office/drawing/2014/main" id="{7A43C3DE-A1EF-49B7-89C5-417D8D45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9"/>
          <p:cNvSpPr txBox="1">
            <a:spLocks noChangeArrowheads="1"/>
          </p:cNvSpPr>
          <p:nvPr/>
        </p:nvSpPr>
        <p:spPr bwMode="auto">
          <a:xfrm>
            <a:off x="1952625" y="2000250"/>
            <a:ext cx="33480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cs-CZ" altLang="cs-CZ" sz="2000">
              <a:latin typeface="Arial" charset="0"/>
            </a:endParaRPr>
          </a:p>
        </p:txBody>
      </p:sp>
      <p:sp>
        <p:nvSpPr>
          <p:cNvPr id="7171" name="Obdélník 14"/>
          <p:cNvSpPr>
            <a:spLocks noChangeArrowheads="1"/>
          </p:cNvSpPr>
          <p:nvPr/>
        </p:nvSpPr>
        <p:spPr bwMode="auto">
          <a:xfrm>
            <a:off x="368300" y="2747963"/>
            <a:ext cx="113569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cs-CZ" dirty="0"/>
              <a:t>  	</a:t>
            </a:r>
            <a:r>
              <a:rPr lang="cs-CZ" altLang="cs-CZ" dirty="0"/>
              <a:t>- </a:t>
            </a:r>
            <a:r>
              <a:rPr lang="cs-CZ" altLang="cs-CZ" dirty="0" err="1"/>
              <a:t>strong</a:t>
            </a:r>
            <a:r>
              <a:rPr lang="cs-CZ" altLang="cs-CZ" dirty="0"/>
              <a:t> </a:t>
            </a:r>
            <a:r>
              <a:rPr lang="cs-CZ" altLang="cs-CZ" dirty="0" err="1"/>
              <a:t>customer</a:t>
            </a:r>
            <a:r>
              <a:rPr lang="cs-CZ" altLang="cs-CZ" dirty="0"/>
              <a:t> </a:t>
            </a:r>
            <a:r>
              <a:rPr lang="cs-CZ" altLang="cs-CZ" dirty="0" err="1"/>
              <a:t>focused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	- </a:t>
            </a:r>
            <a:r>
              <a:rPr lang="cs-CZ" altLang="cs-CZ" dirty="0" err="1"/>
              <a:t>right</a:t>
            </a:r>
            <a:r>
              <a:rPr lang="cs-CZ" altLang="cs-CZ" dirty="0"/>
              <a:t> </a:t>
            </a:r>
            <a:r>
              <a:rPr lang="cs-CZ" altLang="cs-CZ" dirty="0" err="1"/>
              <a:t>timing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transparent </a:t>
            </a:r>
            <a:r>
              <a:rPr lang="cs-CZ" altLang="cs-CZ" dirty="0" err="1"/>
              <a:t>follow</a:t>
            </a:r>
            <a:r>
              <a:rPr lang="cs-CZ" altLang="cs-CZ" dirty="0"/>
              <a:t> up</a:t>
            </a:r>
          </a:p>
          <a:p>
            <a:endParaRPr lang="cs-CZ" altLang="cs-CZ" dirty="0"/>
          </a:p>
          <a:p>
            <a:r>
              <a:rPr lang="cs-CZ" altLang="cs-CZ" dirty="0"/>
              <a:t>	- </a:t>
            </a:r>
            <a:r>
              <a:rPr lang="cs-CZ" altLang="cs-CZ" dirty="0" err="1"/>
              <a:t>quality</a:t>
            </a:r>
            <a:r>
              <a:rPr lang="cs-CZ" altLang="cs-CZ" dirty="0"/>
              <a:t> </a:t>
            </a:r>
            <a:r>
              <a:rPr lang="cs-CZ" altLang="cs-CZ" dirty="0" err="1"/>
              <a:t>guaranty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	- </a:t>
            </a:r>
            <a:r>
              <a:rPr lang="cs-CZ" altLang="cs-CZ" dirty="0" err="1"/>
              <a:t>company</a:t>
            </a:r>
            <a:r>
              <a:rPr lang="cs-CZ" altLang="cs-CZ" dirty="0"/>
              <a:t> development step by step</a:t>
            </a:r>
            <a:endParaRPr lang="en-US" altLang="cs-CZ" dirty="0"/>
          </a:p>
        </p:txBody>
      </p:sp>
      <p:grpSp>
        <p:nvGrpSpPr>
          <p:cNvPr id="7172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7182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7183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3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4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7179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7180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7181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7175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7177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7178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7176" name="Text Box 69"/>
          <p:cNvSpPr txBox="1">
            <a:spLocks noChangeArrowheads="1"/>
          </p:cNvSpPr>
          <p:nvPr/>
        </p:nvSpPr>
        <p:spPr bwMode="auto">
          <a:xfrm>
            <a:off x="1020763" y="615950"/>
            <a:ext cx="33480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Company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strategy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3" name="Picture 71" descr="ets logo">
            <a:extLst>
              <a:ext uri="{FF2B5EF4-FFF2-40B4-BE49-F238E27FC236}">
                <a16:creationId xmlns:a16="http://schemas.microsoft.com/office/drawing/2014/main" id="{553B2F5E-2690-4812-9714-0A13BA47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962" y="1482281"/>
            <a:ext cx="4110941" cy="3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9"/>
          <p:cNvSpPr txBox="1">
            <a:spLocks noChangeArrowheads="1"/>
          </p:cNvSpPr>
          <p:nvPr/>
        </p:nvSpPr>
        <p:spPr bwMode="auto">
          <a:xfrm>
            <a:off x="8126963" y="2157412"/>
            <a:ext cx="334803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000" dirty="0">
                <a:latin typeface="Arial" charset="0"/>
              </a:rPr>
              <a:t>New </a:t>
            </a:r>
            <a:r>
              <a:rPr lang="cs-CZ" altLang="cs-CZ" sz="2000" dirty="0" err="1">
                <a:latin typeface="Arial" charset="0"/>
              </a:rPr>
              <a:t>areal</a:t>
            </a:r>
            <a:r>
              <a:rPr lang="cs-CZ" altLang="cs-CZ" sz="2000" dirty="0">
                <a:latin typeface="Arial" charset="0"/>
              </a:rPr>
              <a:t> in Radonice</a:t>
            </a:r>
          </a:p>
          <a:p>
            <a:r>
              <a:rPr lang="cs-CZ" altLang="cs-CZ" sz="2000" dirty="0" err="1">
                <a:latin typeface="Arial" charset="0"/>
              </a:rPr>
              <a:t>Spring</a:t>
            </a:r>
            <a:r>
              <a:rPr lang="cs-CZ" altLang="cs-CZ" sz="2000" dirty="0">
                <a:latin typeface="Arial" charset="0"/>
              </a:rPr>
              <a:t> 2020</a:t>
            </a:r>
          </a:p>
        </p:txBody>
      </p:sp>
      <p:grpSp>
        <p:nvGrpSpPr>
          <p:cNvPr id="9220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9231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9232" name="Picture 71" descr="ets logo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Picture 6" descr="http://dicingusa.com/wp-content/uploads/2015/01/iso-9001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2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9228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9229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9230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9223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9226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9227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9224" name="Text Box 69"/>
          <p:cNvSpPr txBox="1">
            <a:spLocks noChangeArrowheads="1"/>
          </p:cNvSpPr>
          <p:nvPr/>
        </p:nvSpPr>
        <p:spPr bwMode="auto">
          <a:xfrm>
            <a:off x="819150" y="638175"/>
            <a:ext cx="823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/>
              <a:t>Building</a:t>
            </a:r>
            <a:r>
              <a:rPr lang="cs-CZ" altLang="cs-CZ" sz="2800" dirty="0"/>
              <a:t> </a:t>
            </a:r>
            <a:r>
              <a:rPr lang="cs-CZ" altLang="cs-CZ" sz="2800" dirty="0" err="1"/>
              <a:t>projects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9225" name="Obdélník 4"/>
          <p:cNvSpPr>
            <a:spLocks noChangeArrowheads="1"/>
          </p:cNvSpPr>
          <p:nvPr/>
        </p:nvSpPr>
        <p:spPr bwMode="auto">
          <a:xfrm>
            <a:off x="583737" y="2157412"/>
            <a:ext cx="3113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dirty="0">
                <a:latin typeface="Arial" charset="0"/>
              </a:rPr>
              <a:t>New </a:t>
            </a:r>
            <a:r>
              <a:rPr lang="cs-CZ" altLang="cs-CZ" sz="2000" dirty="0" err="1">
                <a:latin typeface="Arial" charset="0"/>
              </a:rPr>
              <a:t>hall</a:t>
            </a:r>
            <a:r>
              <a:rPr lang="cs-CZ" altLang="cs-CZ" sz="2000" dirty="0">
                <a:latin typeface="Arial" charset="0"/>
              </a:rPr>
              <a:t> in Příbram 400 </a:t>
            </a:r>
            <a:r>
              <a:rPr lang="cs-CZ" altLang="cs-CZ" sz="2000" dirty="0" err="1">
                <a:latin typeface="Arial" charset="0"/>
              </a:rPr>
              <a:t>sqm</a:t>
            </a:r>
            <a:r>
              <a:rPr lang="cs-CZ" altLang="cs-CZ" sz="2000" dirty="0">
                <a:latin typeface="Arial" charset="0"/>
              </a:rPr>
              <a:t> 2018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113A41F-E5ED-4472-80A2-4AA447791675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645" y="5131672"/>
            <a:ext cx="3095164" cy="144227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BDD84520-8F76-4F84-A46E-5BC07A5774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6963" y="3061923"/>
            <a:ext cx="2345059" cy="102589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7DA7473-58F9-4A9B-93F5-2F08153198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424" y="3061923"/>
            <a:ext cx="1697761" cy="153678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4DAD022-07C5-41A5-A207-0E7FDF01F30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820" y="3040307"/>
            <a:ext cx="2778692" cy="1763271"/>
          </a:xfrm>
          <a:prstGeom prst="rect">
            <a:avLst/>
          </a:prstGeom>
        </p:spPr>
      </p:pic>
      <p:sp>
        <p:nvSpPr>
          <p:cNvPr id="22" name="Obdélník 4">
            <a:extLst>
              <a:ext uri="{FF2B5EF4-FFF2-40B4-BE49-F238E27FC236}">
                <a16:creationId xmlns:a16="http://schemas.microsoft.com/office/drawing/2014/main" id="{6BC6B0E3-CE19-4D22-A752-AFF15CCCC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820" y="2157412"/>
            <a:ext cx="31130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dirty="0" err="1">
                <a:latin typeface="Arial" charset="0"/>
              </a:rPr>
              <a:t>Reconstruction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err="1">
                <a:latin typeface="Arial" charset="0"/>
              </a:rPr>
              <a:t>of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err="1">
                <a:latin typeface="Arial" charset="0"/>
              </a:rPr>
              <a:t>Elisch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err="1">
                <a:latin typeface="Arial" charset="0"/>
              </a:rPr>
              <a:t>Electro</a:t>
            </a:r>
            <a:r>
              <a:rPr lang="cs-CZ" altLang="cs-CZ" sz="2000" dirty="0">
                <a:latin typeface="Arial" charset="0"/>
              </a:rPr>
              <a:t> end </a:t>
            </a:r>
            <a:r>
              <a:rPr lang="cs-CZ" altLang="cs-CZ" sz="2000" dirty="0" err="1">
                <a:latin typeface="Arial" charset="0"/>
              </a:rPr>
              <a:t>of</a:t>
            </a:r>
            <a:r>
              <a:rPr lang="cs-CZ" altLang="cs-CZ" sz="2000" dirty="0">
                <a:latin typeface="Arial" charset="0"/>
              </a:rPr>
              <a:t> 2019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47BF33E5-B420-4A73-AA20-FB4C1D145C42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022" y="4978587"/>
            <a:ext cx="3095164" cy="144227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860CA39-D49C-45E8-A773-CF1B8B20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4904" y="4598707"/>
            <a:ext cx="1908288" cy="19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1" descr="ets logo">
            <a:extLst>
              <a:ext uri="{FF2B5EF4-FFF2-40B4-BE49-F238E27FC236}">
                <a16:creationId xmlns:a16="http://schemas.microsoft.com/office/drawing/2014/main" id="{607D1F87-781E-4951-9D47-48D54616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69"/>
          <p:cNvSpPr txBox="1">
            <a:spLocks noChangeArrowheads="1"/>
          </p:cNvSpPr>
          <p:nvPr/>
        </p:nvSpPr>
        <p:spPr bwMode="auto">
          <a:xfrm>
            <a:off x="7861490" y="1900709"/>
            <a:ext cx="4065208" cy="386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000" b="1" u="sng" dirty="0">
                <a:latin typeface="Arial" charset="0"/>
              </a:rPr>
              <a:t>ETS Radonice</a:t>
            </a:r>
            <a:endParaRPr lang="cs-CZ" altLang="cs-CZ" sz="2000" dirty="0">
              <a:latin typeface="Arial" charset="0"/>
            </a:endParaRPr>
          </a:p>
          <a:p>
            <a:r>
              <a:rPr lang="cs-CZ" altLang="cs-CZ" sz="2000" dirty="0">
                <a:latin typeface="Arial" charset="0"/>
              </a:rPr>
              <a:t>- 10 000 </a:t>
            </a:r>
            <a:r>
              <a:rPr lang="cs-CZ" altLang="cs-CZ" sz="2000" dirty="0" err="1">
                <a:latin typeface="Arial" charset="0"/>
              </a:rPr>
              <a:t>sqm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err="1">
                <a:latin typeface="Arial" charset="0"/>
              </a:rPr>
              <a:t>available</a:t>
            </a:r>
            <a:endParaRPr lang="cs-CZ" altLang="cs-CZ" sz="20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cs-CZ" altLang="cs-CZ" sz="2000" dirty="0" err="1">
                <a:latin typeface="Arial" charset="0"/>
              </a:rPr>
              <a:t>Possible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err="1">
                <a:latin typeface="Arial" charset="0"/>
              </a:rPr>
              <a:t>expansion</a:t>
            </a:r>
            <a:endParaRPr lang="cs-CZ" altLang="cs-CZ" sz="20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cs-CZ" altLang="cs-CZ" sz="2000" dirty="0">
                <a:latin typeface="Arial" charset="0"/>
              </a:rPr>
              <a:t>Air </a:t>
            </a:r>
            <a:r>
              <a:rPr lang="cs-CZ" altLang="cs-CZ" sz="2000" dirty="0" err="1">
                <a:latin typeface="Arial" charset="0"/>
              </a:rPr>
              <a:t>conditioned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err="1">
                <a:latin typeface="Arial" charset="0"/>
              </a:rPr>
              <a:t>measurement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err="1">
                <a:latin typeface="Arial" charset="0"/>
              </a:rPr>
              <a:t>room</a:t>
            </a:r>
            <a:endParaRPr lang="cs-CZ" altLang="cs-CZ" sz="20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cs-CZ" altLang="cs-CZ" sz="2000" dirty="0">
                <a:latin typeface="Arial" charset="0"/>
              </a:rPr>
              <a:t>8 x CNC </a:t>
            </a:r>
            <a:r>
              <a:rPr lang="cs-CZ" altLang="cs-CZ" sz="2000" dirty="0" err="1">
                <a:latin typeface="Arial" charset="0"/>
              </a:rPr>
              <a:t>machines</a:t>
            </a:r>
            <a:endParaRPr lang="cs-CZ" altLang="cs-CZ" sz="20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cs-CZ" altLang="cs-CZ" sz="2000" dirty="0" err="1">
                <a:latin typeface="Arial" charset="0"/>
              </a:rPr>
              <a:t>Building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err="1">
                <a:latin typeface="Arial" charset="0"/>
              </a:rPr>
              <a:t>permition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err="1">
                <a:latin typeface="Arial" charset="0"/>
              </a:rPr>
              <a:t>already</a:t>
            </a: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000" dirty="0" err="1">
                <a:latin typeface="Arial" charset="0"/>
              </a:rPr>
              <a:t>valid</a:t>
            </a:r>
            <a:endParaRPr lang="cs-CZ" altLang="cs-CZ" sz="2000" dirty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cs-CZ" altLang="cs-CZ" sz="2000" dirty="0">
                <a:latin typeface="Arial" charset="0"/>
              </a:rPr>
              <a:t>SOP end </a:t>
            </a:r>
            <a:r>
              <a:rPr lang="cs-CZ" altLang="cs-CZ" sz="2000" dirty="0" err="1">
                <a:latin typeface="Arial" charset="0"/>
              </a:rPr>
              <a:t>of</a:t>
            </a:r>
            <a:r>
              <a:rPr lang="cs-CZ" altLang="cs-CZ" sz="2000" dirty="0">
                <a:latin typeface="Arial" charset="0"/>
              </a:rPr>
              <a:t> 2020 !!!</a:t>
            </a:r>
          </a:p>
          <a:p>
            <a:endParaRPr lang="cs-CZ" altLang="cs-CZ" sz="2000" dirty="0">
              <a:latin typeface="Arial" charset="0"/>
            </a:endParaRPr>
          </a:p>
          <a:p>
            <a:r>
              <a:rPr lang="cs-CZ" altLang="cs-CZ" sz="2000" b="1" u="sng" dirty="0" err="1">
                <a:latin typeface="Arial" charset="0"/>
              </a:rPr>
              <a:t>Planned</a:t>
            </a:r>
            <a:r>
              <a:rPr lang="cs-CZ" altLang="cs-CZ" sz="2000" b="1" u="sng" dirty="0">
                <a:latin typeface="Arial" charset="0"/>
              </a:rPr>
              <a:t> </a:t>
            </a:r>
            <a:r>
              <a:rPr lang="cs-CZ" altLang="cs-CZ" sz="2000" b="1" u="sng" dirty="0" err="1">
                <a:latin typeface="Arial" charset="0"/>
              </a:rPr>
              <a:t>investment</a:t>
            </a:r>
            <a:endParaRPr lang="cs-CZ" altLang="cs-CZ" sz="2000" b="1" u="sng" dirty="0">
              <a:latin typeface="Arial" charset="0"/>
            </a:endParaRP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3D </a:t>
            </a:r>
            <a:r>
              <a:rPr lang="cs-CZ" altLang="cs-CZ" sz="2000" dirty="0" err="1"/>
              <a:t>measurement</a:t>
            </a:r>
            <a:r>
              <a:rPr lang="cs-CZ" altLang="cs-CZ" sz="2000" dirty="0"/>
              <a:t> table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/>
              <a:t>5 axis center</a:t>
            </a:r>
          </a:p>
          <a:p>
            <a:pPr marL="342900" indent="-342900">
              <a:buFontTx/>
              <a:buChar char="-"/>
            </a:pPr>
            <a:r>
              <a:rPr lang="cs-CZ" altLang="cs-CZ" sz="2000" dirty="0" err="1"/>
              <a:t>Electroerosive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machine</a:t>
            </a:r>
            <a:endParaRPr lang="cs-CZ" altLang="cs-CZ" sz="2000" dirty="0"/>
          </a:p>
        </p:txBody>
      </p:sp>
      <p:grpSp>
        <p:nvGrpSpPr>
          <p:cNvPr id="9220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9231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9232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2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9228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9229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9230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9223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9226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9227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9224" name="Text Box 69"/>
          <p:cNvSpPr txBox="1">
            <a:spLocks noChangeArrowheads="1"/>
          </p:cNvSpPr>
          <p:nvPr/>
        </p:nvSpPr>
        <p:spPr bwMode="auto">
          <a:xfrm>
            <a:off x="819150" y="638175"/>
            <a:ext cx="823277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/>
              <a:t>Building</a:t>
            </a:r>
            <a:r>
              <a:rPr lang="cs-CZ" altLang="cs-CZ" sz="2800" dirty="0"/>
              <a:t> </a:t>
            </a:r>
            <a:r>
              <a:rPr lang="cs-CZ" altLang="cs-CZ" sz="2800" dirty="0" err="1"/>
              <a:t>projects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7DA7473-58F9-4A9B-93F5-2F08153198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686" y="2087027"/>
            <a:ext cx="4755729" cy="43048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C3D1BF-3327-4693-83FE-E9CC1529FC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2088820"/>
            <a:ext cx="2291538" cy="12897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2FB591-703F-4FD2-8DB0-7A888CC82B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3524853"/>
            <a:ext cx="2291539" cy="12897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5C2D23F-6594-4A5D-BC59-46BB0545CDA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4960887"/>
            <a:ext cx="2291538" cy="1718654"/>
          </a:xfrm>
          <a:prstGeom prst="rect">
            <a:avLst/>
          </a:prstGeom>
        </p:spPr>
      </p:pic>
      <p:pic>
        <p:nvPicPr>
          <p:cNvPr id="5" name="Picture 71" descr="ets logo">
            <a:extLst>
              <a:ext uri="{FF2B5EF4-FFF2-40B4-BE49-F238E27FC236}">
                <a16:creationId xmlns:a16="http://schemas.microsoft.com/office/drawing/2014/main" id="{E5F06C1A-A9AC-4FB2-BF5E-991CF48B1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51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5373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5374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5370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1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2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5366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5368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69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9" name="Text Box 69">
            <a:extLst>
              <a:ext uri="{FF2B5EF4-FFF2-40B4-BE49-F238E27FC236}">
                <a16:creationId xmlns:a16="http://schemas.microsoft.com/office/drawing/2014/main" id="{1FB434F7-A081-41C3-B123-784EAF2E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49" y="635000"/>
            <a:ext cx="5728061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–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assembly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machines</a:t>
            </a:r>
            <a:endParaRPr lang="cs-CZ" altLang="cs-CZ" dirty="0">
              <a:latin typeface="Arial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199851-FB13-4ACC-B43D-4CC71ADD2C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04" y="4615542"/>
            <a:ext cx="1986183" cy="2222633"/>
          </a:xfrm>
          <a:prstGeom prst="rect">
            <a:avLst/>
          </a:prstGeom>
        </p:spPr>
      </p:pic>
      <p:sp>
        <p:nvSpPr>
          <p:cNvPr id="2" name="Podnadpis 1">
            <a:extLst>
              <a:ext uri="{FF2B5EF4-FFF2-40B4-BE49-F238E27FC236}">
                <a16:creationId xmlns:a16="http://schemas.microsoft.com/office/drawing/2014/main" id="{3BDD0191-0931-4045-8506-512D8E5C4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8769" y="1714500"/>
            <a:ext cx="4191139" cy="972387"/>
          </a:xfrm>
        </p:spPr>
        <p:txBody>
          <a:bodyPr/>
          <a:lstStyle/>
          <a:p>
            <a:r>
              <a:rPr lang="cs-CZ" sz="1200" b="1" dirty="0" err="1"/>
              <a:t>Machine</a:t>
            </a:r>
            <a:r>
              <a:rPr lang="cs-CZ" sz="1200" b="1" dirty="0"/>
              <a:t> for AUDI </a:t>
            </a:r>
            <a:r>
              <a:rPr lang="cs-CZ" sz="1200" b="1" dirty="0" err="1"/>
              <a:t>wasching</a:t>
            </a:r>
            <a:r>
              <a:rPr lang="cs-CZ" sz="1200" b="1" dirty="0"/>
              <a:t> </a:t>
            </a:r>
            <a:r>
              <a:rPr lang="cs-CZ" sz="1200" b="1" dirty="0" err="1"/>
              <a:t>container</a:t>
            </a:r>
            <a:endParaRPr lang="cs-CZ" sz="1200" b="1" dirty="0"/>
          </a:p>
        </p:txBody>
      </p:sp>
      <p:sp>
        <p:nvSpPr>
          <p:cNvPr id="28" name="Podnadpis 1">
            <a:extLst>
              <a:ext uri="{FF2B5EF4-FFF2-40B4-BE49-F238E27FC236}">
                <a16:creationId xmlns:a16="http://schemas.microsoft.com/office/drawing/2014/main" id="{FB67AA82-4EB9-4152-8DC1-86F966889907}"/>
              </a:ext>
            </a:extLst>
          </p:cNvPr>
          <p:cNvSpPr txBox="1">
            <a:spLocks/>
          </p:cNvSpPr>
          <p:nvPr/>
        </p:nvSpPr>
        <p:spPr bwMode="auto">
          <a:xfrm>
            <a:off x="519515" y="2089774"/>
            <a:ext cx="2388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hot air </a:t>
            </a:r>
            <a:r>
              <a:rPr lang="cs-CZ" sz="1200" dirty="0" err="1"/>
              <a:t>welding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stamping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leak</a:t>
            </a:r>
            <a:r>
              <a:rPr lang="cs-CZ" sz="1200" dirty="0"/>
              <a:t> test</a:t>
            </a:r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printing</a:t>
            </a:r>
            <a:endParaRPr lang="cs-CZ" sz="1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C59985-8E29-405C-88E7-3997171680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17" y="2986201"/>
            <a:ext cx="1990370" cy="14613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86270EE-2279-4349-8BA8-9557BC7412D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89599" y="3465771"/>
            <a:ext cx="3836556" cy="2877417"/>
          </a:xfrm>
          <a:prstGeom prst="rect">
            <a:avLst/>
          </a:prstGeom>
        </p:spPr>
      </p:pic>
      <p:sp>
        <p:nvSpPr>
          <p:cNvPr id="25" name="Podnadpis 1">
            <a:extLst>
              <a:ext uri="{FF2B5EF4-FFF2-40B4-BE49-F238E27FC236}">
                <a16:creationId xmlns:a16="http://schemas.microsoft.com/office/drawing/2014/main" id="{B7615410-A04A-4185-BEBE-9A87AA637616}"/>
              </a:ext>
            </a:extLst>
          </p:cNvPr>
          <p:cNvSpPr txBox="1">
            <a:spLocks/>
          </p:cNvSpPr>
          <p:nvPr/>
        </p:nvSpPr>
        <p:spPr bwMode="auto">
          <a:xfrm>
            <a:off x="6399539" y="1718745"/>
            <a:ext cx="4191139" cy="97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err="1"/>
              <a:t>Machine</a:t>
            </a:r>
            <a:r>
              <a:rPr lang="cs-CZ" sz="1200" b="1" dirty="0"/>
              <a:t> for MEB3L VW </a:t>
            </a:r>
            <a:r>
              <a:rPr lang="cs-CZ" sz="1200" b="1" dirty="0" err="1"/>
              <a:t>platform</a:t>
            </a:r>
            <a:r>
              <a:rPr lang="cs-CZ" sz="1200" b="1" dirty="0"/>
              <a:t> </a:t>
            </a:r>
            <a:r>
              <a:rPr lang="cs-CZ" sz="1200" b="1" dirty="0" err="1"/>
              <a:t>wasching</a:t>
            </a:r>
            <a:r>
              <a:rPr lang="cs-CZ" sz="1200" b="1" dirty="0"/>
              <a:t> </a:t>
            </a:r>
            <a:r>
              <a:rPr lang="cs-CZ" sz="1200" b="1" dirty="0" err="1"/>
              <a:t>container</a:t>
            </a:r>
            <a:endParaRPr lang="cs-CZ" sz="1200" b="1" dirty="0"/>
          </a:p>
        </p:txBody>
      </p:sp>
      <p:sp>
        <p:nvSpPr>
          <p:cNvPr id="26" name="Podnadpis 1">
            <a:extLst>
              <a:ext uri="{FF2B5EF4-FFF2-40B4-BE49-F238E27FC236}">
                <a16:creationId xmlns:a16="http://schemas.microsoft.com/office/drawing/2014/main" id="{0DA39017-7E99-490F-B65E-3461890FB5A7}"/>
              </a:ext>
            </a:extLst>
          </p:cNvPr>
          <p:cNvSpPr txBox="1">
            <a:spLocks/>
          </p:cNvSpPr>
          <p:nvPr/>
        </p:nvSpPr>
        <p:spPr bwMode="auto">
          <a:xfrm>
            <a:off x="6699611" y="2061095"/>
            <a:ext cx="2388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hot air </a:t>
            </a:r>
            <a:r>
              <a:rPr lang="cs-CZ" sz="1200" dirty="0" err="1"/>
              <a:t>welding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stamping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leak</a:t>
            </a:r>
            <a:r>
              <a:rPr lang="cs-CZ" sz="1200" dirty="0"/>
              <a:t> test</a:t>
            </a:r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Ink</a:t>
            </a:r>
            <a:r>
              <a:rPr lang="cs-CZ" sz="1200" dirty="0"/>
              <a:t>. </a:t>
            </a:r>
            <a:r>
              <a:rPr lang="cs-CZ" sz="1200" dirty="0" err="1"/>
              <a:t>Printing</a:t>
            </a:r>
            <a:endParaRPr lang="cs-CZ" sz="1200" dirty="0"/>
          </a:p>
        </p:txBody>
      </p:sp>
      <p:pic>
        <p:nvPicPr>
          <p:cNvPr id="2050" name="Picture 2" descr="image001">
            <a:extLst>
              <a:ext uri="{FF2B5EF4-FFF2-40B4-BE49-F238E27FC236}">
                <a16:creationId xmlns:a16="http://schemas.microsoft.com/office/drawing/2014/main" id="{A210424A-4027-421A-BADB-57A8F8C16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5944" y="1804781"/>
            <a:ext cx="1459536" cy="109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9AD562D-E4E9-45CE-A747-43BC2DB5C5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70" y="2986200"/>
            <a:ext cx="5115410" cy="3836557"/>
          </a:xfrm>
          <a:prstGeom prst="rect">
            <a:avLst/>
          </a:prstGeom>
        </p:spPr>
      </p:pic>
      <p:pic>
        <p:nvPicPr>
          <p:cNvPr id="8" name="Picture 71" descr="ets logo">
            <a:extLst>
              <a:ext uri="{FF2B5EF4-FFF2-40B4-BE49-F238E27FC236}">
                <a16:creationId xmlns:a16="http://schemas.microsoft.com/office/drawing/2014/main" id="{58871B91-E265-4677-B04E-7EC246C9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432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5373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5374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5370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1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2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5366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5368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69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9" name="Text Box 69">
            <a:extLst>
              <a:ext uri="{FF2B5EF4-FFF2-40B4-BE49-F238E27FC236}">
                <a16:creationId xmlns:a16="http://schemas.microsoft.com/office/drawing/2014/main" id="{1FB434F7-A081-41C3-B123-784EAF2E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49" y="635000"/>
            <a:ext cx="5728061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–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assembly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machines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25" name="Podnadpis 1">
            <a:extLst>
              <a:ext uri="{FF2B5EF4-FFF2-40B4-BE49-F238E27FC236}">
                <a16:creationId xmlns:a16="http://schemas.microsoft.com/office/drawing/2014/main" id="{B7615410-A04A-4185-BEBE-9A87AA637616}"/>
              </a:ext>
            </a:extLst>
          </p:cNvPr>
          <p:cNvSpPr txBox="1">
            <a:spLocks/>
          </p:cNvSpPr>
          <p:nvPr/>
        </p:nvSpPr>
        <p:spPr bwMode="auto">
          <a:xfrm>
            <a:off x="6399539" y="1718745"/>
            <a:ext cx="4191139" cy="97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/>
              <a:t>MEB6l – </a:t>
            </a:r>
            <a:r>
              <a:rPr lang="cs-CZ" sz="1200" b="1" dirty="0" err="1"/>
              <a:t>wasching</a:t>
            </a:r>
            <a:r>
              <a:rPr lang="cs-CZ" sz="1200" b="1" dirty="0"/>
              <a:t> </a:t>
            </a:r>
            <a:r>
              <a:rPr lang="cs-CZ" sz="1200" b="1" dirty="0" err="1"/>
              <a:t>container</a:t>
            </a:r>
            <a:endParaRPr lang="cs-CZ" sz="1200" b="1" dirty="0"/>
          </a:p>
        </p:txBody>
      </p:sp>
      <p:sp>
        <p:nvSpPr>
          <p:cNvPr id="26" name="Podnadpis 1">
            <a:extLst>
              <a:ext uri="{FF2B5EF4-FFF2-40B4-BE49-F238E27FC236}">
                <a16:creationId xmlns:a16="http://schemas.microsoft.com/office/drawing/2014/main" id="{0DA39017-7E99-490F-B65E-3461890FB5A7}"/>
              </a:ext>
            </a:extLst>
          </p:cNvPr>
          <p:cNvSpPr txBox="1">
            <a:spLocks/>
          </p:cNvSpPr>
          <p:nvPr/>
        </p:nvSpPr>
        <p:spPr bwMode="auto">
          <a:xfrm>
            <a:off x="6699611" y="2061095"/>
            <a:ext cx="2388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hot air </a:t>
            </a:r>
            <a:r>
              <a:rPr lang="cs-CZ" sz="1200" dirty="0" err="1"/>
              <a:t>welding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stamping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leak</a:t>
            </a:r>
            <a:r>
              <a:rPr lang="cs-CZ" sz="1200" dirty="0"/>
              <a:t> test</a:t>
            </a:r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Ink</a:t>
            </a:r>
            <a:r>
              <a:rPr lang="cs-CZ" sz="1200" dirty="0"/>
              <a:t>. </a:t>
            </a:r>
            <a:r>
              <a:rPr lang="cs-CZ" sz="1200" dirty="0" err="1"/>
              <a:t>Printing</a:t>
            </a:r>
            <a:endParaRPr lang="cs-CZ" sz="1200" dirty="0"/>
          </a:p>
        </p:txBody>
      </p:sp>
      <p:sp>
        <p:nvSpPr>
          <p:cNvPr id="27" name="Podnadpis 1">
            <a:extLst>
              <a:ext uri="{FF2B5EF4-FFF2-40B4-BE49-F238E27FC236}">
                <a16:creationId xmlns:a16="http://schemas.microsoft.com/office/drawing/2014/main" id="{454CC238-C3F6-4E26-A4B1-7CEEB8C47CCB}"/>
              </a:ext>
            </a:extLst>
          </p:cNvPr>
          <p:cNvSpPr txBox="1">
            <a:spLocks/>
          </p:cNvSpPr>
          <p:nvPr/>
        </p:nvSpPr>
        <p:spPr bwMode="auto">
          <a:xfrm>
            <a:off x="-338769" y="1714500"/>
            <a:ext cx="4191139" cy="97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/>
              <a:t>Škoda Fábie – assembly of lockers (6types)</a:t>
            </a:r>
            <a:endParaRPr lang="cs-CZ" sz="1200" b="1" dirty="0"/>
          </a:p>
        </p:txBody>
      </p:sp>
      <p:sp>
        <p:nvSpPr>
          <p:cNvPr id="29" name="Podnadpis 1">
            <a:extLst>
              <a:ext uri="{FF2B5EF4-FFF2-40B4-BE49-F238E27FC236}">
                <a16:creationId xmlns:a16="http://schemas.microsoft.com/office/drawing/2014/main" id="{D12CE7D3-A524-4E95-9E5B-903114EE03E4}"/>
              </a:ext>
            </a:extLst>
          </p:cNvPr>
          <p:cNvSpPr txBox="1">
            <a:spLocks/>
          </p:cNvSpPr>
          <p:nvPr/>
        </p:nvSpPr>
        <p:spPr bwMode="auto">
          <a:xfrm>
            <a:off x="519515" y="2089774"/>
            <a:ext cx="2388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stamping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Vibration</a:t>
            </a:r>
            <a:r>
              <a:rPr lang="cs-CZ" sz="1200" dirty="0"/>
              <a:t> </a:t>
            </a:r>
            <a:r>
              <a:rPr lang="cs-CZ" sz="1200" dirty="0" err="1"/>
              <a:t>conveyor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Robotics</a:t>
            </a:r>
            <a:r>
              <a:rPr lang="cs-CZ" sz="1200" dirty="0"/>
              <a:t> </a:t>
            </a:r>
            <a:r>
              <a:rPr lang="cs-CZ" sz="1200" dirty="0" err="1"/>
              <a:t>lubrification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assembly</a:t>
            </a:r>
            <a:endParaRPr lang="cs-CZ" sz="1200" dirty="0"/>
          </a:p>
        </p:txBody>
      </p:sp>
      <p:pic>
        <p:nvPicPr>
          <p:cNvPr id="9" name="Obrázek 8" descr="Obsah obrázku budova, stůl&#10;&#10;Popis byl vytvořen automaticky">
            <a:extLst>
              <a:ext uri="{FF2B5EF4-FFF2-40B4-BE49-F238E27FC236}">
                <a16:creationId xmlns:a16="http://schemas.microsoft.com/office/drawing/2014/main" id="{875784C9-3DE6-4344-98E1-1495CAF5B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998969"/>
            <a:ext cx="3953376" cy="360651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FDC6687-EE87-4063-A033-31174F059C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10" y="3022890"/>
            <a:ext cx="2874496" cy="3606510"/>
          </a:xfrm>
          <a:prstGeom prst="rect">
            <a:avLst/>
          </a:prstGeom>
        </p:spPr>
      </p:pic>
      <p:pic>
        <p:nvPicPr>
          <p:cNvPr id="3" name="Picture 71" descr="ets logo">
            <a:extLst>
              <a:ext uri="{FF2B5EF4-FFF2-40B4-BE49-F238E27FC236}">
                <a16:creationId xmlns:a16="http://schemas.microsoft.com/office/drawing/2014/main" id="{52ADEC05-CEF4-443C-B572-86FD5AD4D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927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5373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5374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5370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1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2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5366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5368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69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9" name="Text Box 69">
            <a:extLst>
              <a:ext uri="{FF2B5EF4-FFF2-40B4-BE49-F238E27FC236}">
                <a16:creationId xmlns:a16="http://schemas.microsoft.com/office/drawing/2014/main" id="{1FB434F7-A081-41C3-B123-784EAF2E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49" y="635000"/>
            <a:ext cx="5728061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–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assembly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machines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3BDD0191-0931-4045-8506-512D8E5C4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38769" y="1714500"/>
            <a:ext cx="4191139" cy="972387"/>
          </a:xfrm>
        </p:spPr>
        <p:txBody>
          <a:bodyPr/>
          <a:lstStyle/>
          <a:p>
            <a:r>
              <a:rPr lang="cs-CZ" sz="1200" b="1" dirty="0" err="1"/>
              <a:t>Completation</a:t>
            </a:r>
            <a:r>
              <a:rPr lang="cs-CZ" sz="1200" b="1" dirty="0"/>
              <a:t> </a:t>
            </a:r>
            <a:r>
              <a:rPr lang="cs-CZ" sz="1200" b="1" dirty="0" err="1"/>
              <a:t>of</a:t>
            </a:r>
            <a:r>
              <a:rPr lang="cs-CZ" sz="1200" b="1" dirty="0"/>
              <a:t> DNA </a:t>
            </a:r>
            <a:r>
              <a:rPr lang="cs-CZ" sz="1200" b="1" dirty="0" err="1"/>
              <a:t>pipets</a:t>
            </a:r>
            <a:endParaRPr lang="cs-CZ" sz="1200" b="1" dirty="0"/>
          </a:p>
        </p:txBody>
      </p:sp>
      <p:sp>
        <p:nvSpPr>
          <p:cNvPr id="28" name="Podnadpis 1">
            <a:extLst>
              <a:ext uri="{FF2B5EF4-FFF2-40B4-BE49-F238E27FC236}">
                <a16:creationId xmlns:a16="http://schemas.microsoft.com/office/drawing/2014/main" id="{FB67AA82-4EB9-4152-8DC1-86F966889907}"/>
              </a:ext>
            </a:extLst>
          </p:cNvPr>
          <p:cNvSpPr txBox="1">
            <a:spLocks/>
          </p:cNvSpPr>
          <p:nvPr/>
        </p:nvSpPr>
        <p:spPr bwMode="auto">
          <a:xfrm>
            <a:off x="519515" y="2089774"/>
            <a:ext cx="23882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Gluing</a:t>
            </a:r>
            <a:r>
              <a:rPr lang="cs-CZ" sz="1200" dirty="0"/>
              <a:t> </a:t>
            </a:r>
            <a:r>
              <a:rPr lang="cs-CZ" sz="1200" dirty="0" err="1"/>
              <a:t>loctite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Henkel</a:t>
            </a:r>
            <a:r>
              <a:rPr lang="cs-CZ" sz="1200" dirty="0"/>
              <a:t> </a:t>
            </a:r>
            <a:r>
              <a:rPr lang="cs-CZ" sz="1200" dirty="0" err="1"/>
              <a:t>lamps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/>
              <a:t>8 </a:t>
            </a:r>
            <a:r>
              <a:rPr lang="cs-CZ" sz="1200" dirty="0" err="1"/>
              <a:t>position</a:t>
            </a:r>
            <a:r>
              <a:rPr lang="cs-CZ" sz="1200" dirty="0"/>
              <a:t> </a:t>
            </a:r>
            <a:r>
              <a:rPr lang="cs-CZ" sz="1200" dirty="0" err="1"/>
              <a:t>electric</a:t>
            </a:r>
            <a:r>
              <a:rPr lang="cs-CZ" sz="1200" dirty="0"/>
              <a:t> table</a:t>
            </a:r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assembly</a:t>
            </a:r>
            <a:endParaRPr lang="cs-CZ" sz="1200" dirty="0"/>
          </a:p>
        </p:txBody>
      </p:sp>
      <p:pic>
        <p:nvPicPr>
          <p:cNvPr id="6" name="Obrázek 5" descr="Obsah obrázku hra, baseballový míček&#10;&#10;Popis byl vytvořen automaticky">
            <a:extLst>
              <a:ext uri="{FF2B5EF4-FFF2-40B4-BE49-F238E27FC236}">
                <a16:creationId xmlns:a16="http://schemas.microsoft.com/office/drawing/2014/main" id="{A7B21C4B-3262-412B-8F3A-BB0138890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7" y="3062161"/>
            <a:ext cx="2941524" cy="3429001"/>
          </a:xfrm>
          <a:prstGeom prst="rect">
            <a:avLst/>
          </a:prstGeom>
        </p:spPr>
      </p:pic>
      <p:pic>
        <p:nvPicPr>
          <p:cNvPr id="11" name="Obrázek 10" descr="Obsah obrázku interiér, skříňka, lednička, dveře&#10;&#10;Popis byl vytvořen automaticky">
            <a:extLst>
              <a:ext uri="{FF2B5EF4-FFF2-40B4-BE49-F238E27FC236}">
                <a16:creationId xmlns:a16="http://schemas.microsoft.com/office/drawing/2014/main" id="{E9442FBA-3541-433E-9D79-3EDD5B8D4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9234" y="3490785"/>
            <a:ext cx="3429001" cy="2571751"/>
          </a:xfrm>
          <a:prstGeom prst="rect">
            <a:avLst/>
          </a:prstGeom>
        </p:spPr>
      </p:pic>
      <p:pic>
        <p:nvPicPr>
          <p:cNvPr id="13" name="Obrázek 12" descr="Obsah obrázku interiér, velké, kuchyně, vsedě&#10;&#10;Popis byl vytvořen automaticky">
            <a:extLst>
              <a:ext uri="{FF2B5EF4-FFF2-40B4-BE49-F238E27FC236}">
                <a16:creationId xmlns:a16="http://schemas.microsoft.com/office/drawing/2014/main" id="{C275B8BF-9058-43CC-AB93-DB913B3D6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0063" y="3490784"/>
            <a:ext cx="3429001" cy="2571751"/>
          </a:xfrm>
          <a:prstGeom prst="rect">
            <a:avLst/>
          </a:prstGeom>
        </p:spPr>
      </p:pic>
      <p:pic>
        <p:nvPicPr>
          <p:cNvPr id="4" name="Picture 71" descr="ets logo">
            <a:extLst>
              <a:ext uri="{FF2B5EF4-FFF2-40B4-BE49-F238E27FC236}">
                <a16:creationId xmlns:a16="http://schemas.microsoft.com/office/drawing/2014/main" id="{0D1C558A-78FD-450E-AE41-9EF7DA0E3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51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Skupina 73"/>
          <p:cNvGrpSpPr>
            <a:grpSpLocks/>
          </p:cNvGrpSpPr>
          <p:nvPr/>
        </p:nvGrpSpPr>
        <p:grpSpPr bwMode="auto">
          <a:xfrm>
            <a:off x="10753725" y="149225"/>
            <a:ext cx="1143000" cy="1571625"/>
            <a:chOff x="6929438" y="3702050"/>
            <a:chExt cx="2214562" cy="3155950"/>
          </a:xfrm>
        </p:grpSpPr>
        <p:sp>
          <p:nvSpPr>
            <p:cNvPr id="15373" name="AutoShape 70"/>
            <p:cNvSpPr>
              <a:spLocks noChangeArrowheads="1" noChangeShapeType="1"/>
            </p:cNvSpPr>
            <p:nvPr/>
          </p:nvSpPr>
          <p:spPr bwMode="auto">
            <a:xfrm flipV="1">
              <a:off x="6929438" y="3702050"/>
              <a:ext cx="2214562" cy="3155950"/>
            </a:xfrm>
            <a:prstGeom prst="roundRect">
              <a:avLst>
                <a:gd name="adj" fmla="val 20500"/>
              </a:avLst>
            </a:prstGeom>
            <a:noFill/>
            <a:ln w="76200" algn="in">
              <a:solidFill>
                <a:srgbClr val="FF9A7B"/>
              </a:solidFill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pic>
          <p:nvPicPr>
            <p:cNvPr id="15374" name="Picture 71" descr="ets logo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838" y="4551363"/>
              <a:ext cx="1476375" cy="115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4" name="Picture 6" descr="http://dicingusa.com/wp-content/uploads/2015/01/iso-9001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38" y="228600"/>
            <a:ext cx="1281112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61"/>
          <p:cNvGrpSpPr>
            <a:grpSpLocks/>
          </p:cNvGrpSpPr>
          <p:nvPr/>
        </p:nvGrpSpPr>
        <p:grpSpPr bwMode="auto">
          <a:xfrm>
            <a:off x="368300" y="0"/>
            <a:ext cx="4000500" cy="1714500"/>
            <a:chOff x="110640975" y="105292207"/>
            <a:chExt cx="5726291" cy="2688671"/>
          </a:xfrm>
        </p:grpSpPr>
        <p:sp>
          <p:nvSpPr>
            <p:cNvPr id="15370" name="Rectangle 62"/>
            <p:cNvSpPr>
              <a:spLocks noChangeArrowheads="1" noChangeShapeType="1"/>
            </p:cNvSpPr>
            <p:nvPr/>
          </p:nvSpPr>
          <p:spPr bwMode="auto">
            <a:xfrm>
              <a:off x="110640975" y="107246770"/>
              <a:ext cx="1572791" cy="734108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1" name="Rectangle 63"/>
            <p:cNvSpPr>
              <a:spLocks noChangeArrowheads="1" noChangeShapeType="1"/>
            </p:cNvSpPr>
            <p:nvPr/>
          </p:nvSpPr>
          <p:spPr bwMode="auto">
            <a:xfrm>
              <a:off x="110640975" y="105292207"/>
              <a:ext cx="5072807" cy="1954563"/>
            </a:xfrm>
            <a:prstGeom prst="rect">
              <a:avLst/>
            </a:prstGeom>
            <a:solidFill>
              <a:srgbClr val="FFCD5D"/>
            </a:solidFill>
            <a:ln w="9525">
              <a:noFill/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72" name="AutoShape 64"/>
            <p:cNvSpPr>
              <a:spLocks noChangeArrowheads="1" noChangeShapeType="1"/>
            </p:cNvSpPr>
            <p:nvPr/>
          </p:nvSpPr>
          <p:spPr bwMode="auto">
            <a:xfrm>
              <a:off x="111283383" y="106023256"/>
              <a:ext cx="5083883" cy="146821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</p:grpSp>
      <p:grpSp>
        <p:nvGrpSpPr>
          <p:cNvPr id="15366" name="Group 66"/>
          <p:cNvGrpSpPr>
            <a:grpSpLocks/>
          </p:cNvGrpSpPr>
          <p:nvPr/>
        </p:nvGrpSpPr>
        <p:grpSpPr bwMode="auto">
          <a:xfrm>
            <a:off x="1219200" y="228600"/>
            <a:ext cx="3482975" cy="179388"/>
            <a:chOff x="111659967" y="105517538"/>
            <a:chExt cx="4984199" cy="281408"/>
          </a:xfrm>
        </p:grpSpPr>
        <p:sp>
          <p:nvSpPr>
            <p:cNvPr id="15368" name="AutoShape 67"/>
            <p:cNvSpPr>
              <a:spLocks noChangeArrowheads="1" noChangeShapeType="1"/>
            </p:cNvSpPr>
            <p:nvPr/>
          </p:nvSpPr>
          <p:spPr bwMode="auto">
            <a:xfrm>
              <a:off x="111659967" y="105517538"/>
              <a:ext cx="4984199" cy="281408"/>
            </a:xfrm>
            <a:prstGeom prst="roundRect">
              <a:avLst>
                <a:gd name="adj" fmla="val 50000"/>
              </a:avLst>
            </a:prstGeom>
            <a:solidFill>
              <a:srgbClr val="FF9A7B"/>
            </a:solidFill>
            <a:ln w="9525">
              <a:noFill/>
              <a:round/>
              <a:headEnd/>
              <a:tailEnd/>
            </a:ln>
          </p:spPr>
          <p:txBody>
            <a:bodyPr lIns="36576" tIns="36576" rIns="36576" bIns="36576"/>
            <a:lstStyle/>
            <a:p>
              <a:endParaRPr lang="cs-CZ" altLang="cs-CZ"/>
            </a:p>
          </p:txBody>
        </p:sp>
        <p:sp>
          <p:nvSpPr>
            <p:cNvPr id="15369" name="Text Box 68"/>
            <p:cNvSpPr txBox="1">
              <a:spLocks noChangeArrowheads="1" noChangeShapeType="1"/>
            </p:cNvSpPr>
            <p:nvPr/>
          </p:nvSpPr>
          <p:spPr bwMode="auto">
            <a:xfrm>
              <a:off x="111947943" y="105517538"/>
              <a:ext cx="4623307" cy="2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6195" tIns="36195" rIns="36195" bIns="36195"/>
            <a:lstStyle/>
            <a:p>
              <a:endParaRPr lang="cs-CZ" altLang="cs-CZ">
                <a:latin typeface="Arial" charset="0"/>
              </a:endParaRPr>
            </a:p>
          </p:txBody>
        </p:sp>
      </p:grpSp>
      <p:sp>
        <p:nvSpPr>
          <p:cNvPr id="19" name="Text Box 69">
            <a:extLst>
              <a:ext uri="{FF2B5EF4-FFF2-40B4-BE49-F238E27FC236}">
                <a16:creationId xmlns:a16="http://schemas.microsoft.com/office/drawing/2014/main" id="{1FB434F7-A081-41C3-B123-784EAF2E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49" y="635000"/>
            <a:ext cx="5559879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Our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products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–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assembly</a:t>
            </a:r>
            <a:r>
              <a:rPr lang="cs-CZ" altLang="cs-CZ" sz="28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cs-CZ" altLang="cs-CZ" sz="2800" dirty="0" err="1">
                <a:solidFill>
                  <a:srgbClr val="000000"/>
                </a:solidFill>
                <a:latin typeface="Franklin Gothic Book" pitchFamily="34" charset="0"/>
              </a:rPr>
              <a:t>machines</a:t>
            </a:r>
            <a:endParaRPr lang="cs-CZ" altLang="cs-CZ" dirty="0">
              <a:latin typeface="Arial" charset="0"/>
            </a:endParaRPr>
          </a:p>
        </p:txBody>
      </p:sp>
      <p:sp>
        <p:nvSpPr>
          <p:cNvPr id="20" name="Podnadpis 1">
            <a:extLst>
              <a:ext uri="{FF2B5EF4-FFF2-40B4-BE49-F238E27FC236}">
                <a16:creationId xmlns:a16="http://schemas.microsoft.com/office/drawing/2014/main" id="{F1526E1F-EEDC-4BC5-933E-5D842A60397F}"/>
              </a:ext>
            </a:extLst>
          </p:cNvPr>
          <p:cNvSpPr txBox="1">
            <a:spLocks/>
          </p:cNvSpPr>
          <p:nvPr/>
        </p:nvSpPr>
        <p:spPr bwMode="auto">
          <a:xfrm>
            <a:off x="7096594" y="1773238"/>
            <a:ext cx="3602266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err="1"/>
              <a:t>semiautomatic</a:t>
            </a:r>
            <a:r>
              <a:rPr lang="cs-CZ" sz="1200" b="1" dirty="0"/>
              <a:t> </a:t>
            </a:r>
            <a:r>
              <a:rPr lang="cs-CZ" sz="1200" b="1" dirty="0" err="1"/>
              <a:t>machine</a:t>
            </a:r>
            <a:r>
              <a:rPr lang="cs-CZ" sz="1200" b="1" dirty="0"/>
              <a:t> CT 4 sec,  </a:t>
            </a:r>
            <a:r>
              <a:rPr lang="cs-CZ" sz="1200" b="1" dirty="0" err="1"/>
              <a:t>medical</a:t>
            </a:r>
            <a:r>
              <a:rPr lang="cs-CZ" sz="1200" b="1" dirty="0"/>
              <a:t> </a:t>
            </a:r>
            <a:r>
              <a:rPr lang="cs-CZ" sz="1200" b="1" dirty="0" err="1"/>
              <a:t>industry</a:t>
            </a:r>
            <a:r>
              <a:rPr lang="cs-CZ" sz="1200" b="1" dirty="0"/>
              <a:t> </a:t>
            </a:r>
          </a:p>
        </p:txBody>
      </p:sp>
      <p:pic>
        <p:nvPicPr>
          <p:cNvPr id="5" name="Obrázek 4" descr="Obsah obrázku stůl, místnost&#10;&#10;Popis byl vytvořen automaticky">
            <a:extLst>
              <a:ext uri="{FF2B5EF4-FFF2-40B4-BE49-F238E27FC236}">
                <a16:creationId xmlns:a16="http://schemas.microsoft.com/office/drawing/2014/main" id="{A06851C6-F6D4-4C0D-9403-F8D1E972F9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539" y="4955712"/>
            <a:ext cx="1709942" cy="1673688"/>
          </a:xfrm>
          <a:prstGeom prst="rect">
            <a:avLst/>
          </a:prstGeom>
        </p:spPr>
      </p:pic>
      <p:pic>
        <p:nvPicPr>
          <p:cNvPr id="4098" name="obrázek 3" descr="image003">
            <a:extLst>
              <a:ext uri="{FF2B5EF4-FFF2-40B4-BE49-F238E27FC236}">
                <a16:creationId xmlns:a16="http://schemas.microsoft.com/office/drawing/2014/main" id="{B45D7491-CCCF-4C81-B573-17F8A3A67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090" y="4958179"/>
            <a:ext cx="1954384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Obsah obrázku interiér, kuchyně, strop, stůl&#10;&#10;Popis byl vytvořen automaticky">
            <a:extLst>
              <a:ext uri="{FF2B5EF4-FFF2-40B4-BE49-F238E27FC236}">
                <a16:creationId xmlns:a16="http://schemas.microsoft.com/office/drawing/2014/main" id="{81CBA0F3-8D3F-4BD8-94D6-413F07E688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482" y="3109807"/>
            <a:ext cx="1330424" cy="1773898"/>
          </a:xfrm>
          <a:prstGeom prst="rect">
            <a:avLst/>
          </a:prstGeom>
        </p:spPr>
      </p:pic>
      <p:pic>
        <p:nvPicPr>
          <p:cNvPr id="7" name="Obrázek 6" descr="Obsah obrázku interiér, strop, kuchyně, skříňka&#10;&#10;Popis byl vytvořen automaticky">
            <a:extLst>
              <a:ext uri="{FF2B5EF4-FFF2-40B4-BE49-F238E27FC236}">
                <a16:creationId xmlns:a16="http://schemas.microsoft.com/office/drawing/2014/main" id="{EEDD4E09-0413-4857-B6D4-EFDC161010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056" y="3128887"/>
            <a:ext cx="1330424" cy="1773899"/>
          </a:xfrm>
          <a:prstGeom prst="rect">
            <a:avLst/>
          </a:prstGeom>
        </p:spPr>
      </p:pic>
      <p:pic>
        <p:nvPicPr>
          <p:cNvPr id="9" name="Obrázek 8" descr="Obsah obrázku interiér, hrníček, vsedě, stůl&#10;&#10;Popis byl vytvořen automaticky">
            <a:extLst>
              <a:ext uri="{FF2B5EF4-FFF2-40B4-BE49-F238E27FC236}">
                <a16:creationId xmlns:a16="http://schemas.microsoft.com/office/drawing/2014/main" id="{9BCD996B-B8D8-4EF4-8595-17C34633C70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37490" y="3265407"/>
            <a:ext cx="1244796" cy="933597"/>
          </a:xfrm>
          <a:prstGeom prst="rect">
            <a:avLst/>
          </a:prstGeom>
        </p:spPr>
      </p:pic>
      <p:sp>
        <p:nvSpPr>
          <p:cNvPr id="26" name="Podnadpis 1">
            <a:extLst>
              <a:ext uri="{FF2B5EF4-FFF2-40B4-BE49-F238E27FC236}">
                <a16:creationId xmlns:a16="http://schemas.microsoft.com/office/drawing/2014/main" id="{3AA25D96-A883-471A-BB22-97906356C6D0}"/>
              </a:ext>
            </a:extLst>
          </p:cNvPr>
          <p:cNvSpPr txBox="1">
            <a:spLocks/>
          </p:cNvSpPr>
          <p:nvPr/>
        </p:nvSpPr>
        <p:spPr bwMode="auto">
          <a:xfrm>
            <a:off x="7263683" y="2032329"/>
            <a:ext cx="341395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Rotating</a:t>
            </a:r>
            <a:r>
              <a:rPr lang="cs-CZ" sz="1200" dirty="0"/>
              <a:t> table 6 station</a:t>
            </a:r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Camera</a:t>
            </a:r>
            <a:r>
              <a:rPr lang="cs-CZ" sz="1200" dirty="0"/>
              <a:t> test (</a:t>
            </a:r>
            <a:r>
              <a:rPr lang="cs-CZ" sz="1200" dirty="0" err="1"/>
              <a:t>separation</a:t>
            </a:r>
            <a:r>
              <a:rPr lang="cs-CZ" sz="1200" dirty="0"/>
              <a:t> OK/NOK </a:t>
            </a:r>
            <a:r>
              <a:rPr lang="cs-CZ" sz="1200" dirty="0" err="1"/>
              <a:t>parts</a:t>
            </a:r>
            <a:r>
              <a:rPr lang="cs-CZ" sz="1200" dirty="0"/>
              <a:t>)</a:t>
            </a:r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Vibrations</a:t>
            </a:r>
            <a:r>
              <a:rPr lang="cs-CZ" sz="1200" dirty="0"/>
              <a:t> </a:t>
            </a:r>
            <a:r>
              <a:rPr lang="cs-CZ" sz="1200" dirty="0" err="1"/>
              <a:t>conveyor</a:t>
            </a:r>
            <a:endParaRPr lang="cs-CZ" sz="1200" dirty="0"/>
          </a:p>
        </p:txBody>
      </p:sp>
      <p:sp>
        <p:nvSpPr>
          <p:cNvPr id="27" name="Podnadpis 1">
            <a:extLst>
              <a:ext uri="{FF2B5EF4-FFF2-40B4-BE49-F238E27FC236}">
                <a16:creationId xmlns:a16="http://schemas.microsoft.com/office/drawing/2014/main" id="{BB2DC1B3-3B43-471F-9A34-8298755E4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75131" y="1773181"/>
            <a:ext cx="4191139" cy="972387"/>
          </a:xfrm>
        </p:spPr>
        <p:txBody>
          <a:bodyPr/>
          <a:lstStyle/>
          <a:p>
            <a:r>
              <a:rPr lang="cs-CZ" sz="1200" b="1" dirty="0" err="1"/>
              <a:t>Machine</a:t>
            </a:r>
            <a:r>
              <a:rPr lang="cs-CZ" sz="1200" b="1" dirty="0"/>
              <a:t> for </a:t>
            </a:r>
            <a:r>
              <a:rPr lang="cs-CZ" sz="1200" b="1" dirty="0" err="1"/>
              <a:t>filler</a:t>
            </a:r>
            <a:r>
              <a:rPr lang="cs-CZ" sz="1200" b="1" dirty="0"/>
              <a:t> </a:t>
            </a:r>
            <a:r>
              <a:rPr lang="cs-CZ" sz="1200" b="1" dirty="0" err="1"/>
              <a:t>neck</a:t>
            </a:r>
            <a:r>
              <a:rPr lang="cs-CZ" sz="1200" b="1" dirty="0"/>
              <a:t> Renault </a:t>
            </a:r>
          </a:p>
        </p:txBody>
      </p:sp>
      <p:sp>
        <p:nvSpPr>
          <p:cNvPr id="29" name="Podnadpis 1">
            <a:extLst>
              <a:ext uri="{FF2B5EF4-FFF2-40B4-BE49-F238E27FC236}">
                <a16:creationId xmlns:a16="http://schemas.microsoft.com/office/drawing/2014/main" id="{E91CBECB-72C3-4889-AB20-5D205D5AF3FB}"/>
              </a:ext>
            </a:extLst>
          </p:cNvPr>
          <p:cNvSpPr txBox="1">
            <a:spLocks/>
          </p:cNvSpPr>
          <p:nvPr/>
        </p:nvSpPr>
        <p:spPr bwMode="auto">
          <a:xfrm>
            <a:off x="368300" y="2044865"/>
            <a:ext cx="341395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Pressing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Camera</a:t>
            </a:r>
            <a:r>
              <a:rPr lang="cs-CZ" sz="1200" dirty="0"/>
              <a:t> test </a:t>
            </a:r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Assembly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Marking</a:t>
            </a:r>
            <a:endParaRPr lang="cs-CZ" sz="1200" dirty="0"/>
          </a:p>
        </p:txBody>
      </p:sp>
      <p:pic>
        <p:nvPicPr>
          <p:cNvPr id="11" name="Obrázek 10" descr="Obsah obrázku interiér, osoba, police, muž&#10;&#10;Popis byl vytvořen automaticky">
            <a:extLst>
              <a:ext uri="{FF2B5EF4-FFF2-40B4-BE49-F238E27FC236}">
                <a16:creationId xmlns:a16="http://schemas.microsoft.com/office/drawing/2014/main" id="{8898BD5B-F5C8-449E-8583-4DAD6959588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1607" y="3537619"/>
            <a:ext cx="3422491" cy="2566868"/>
          </a:xfrm>
          <a:prstGeom prst="rect">
            <a:avLst/>
          </a:prstGeom>
        </p:spPr>
      </p:pic>
      <p:sp>
        <p:nvSpPr>
          <p:cNvPr id="31" name="Podnadpis 1">
            <a:extLst>
              <a:ext uri="{FF2B5EF4-FFF2-40B4-BE49-F238E27FC236}">
                <a16:creationId xmlns:a16="http://schemas.microsoft.com/office/drawing/2014/main" id="{2199E596-8A0E-427A-9D39-9B49041F6409}"/>
              </a:ext>
            </a:extLst>
          </p:cNvPr>
          <p:cNvSpPr txBox="1">
            <a:spLocks/>
          </p:cNvSpPr>
          <p:nvPr/>
        </p:nvSpPr>
        <p:spPr bwMode="auto">
          <a:xfrm>
            <a:off x="2699758" y="1773181"/>
            <a:ext cx="4191139" cy="97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err="1"/>
              <a:t>Machine</a:t>
            </a:r>
            <a:r>
              <a:rPr lang="cs-CZ" sz="1200" b="1" dirty="0"/>
              <a:t> for </a:t>
            </a:r>
            <a:r>
              <a:rPr lang="cs-CZ" sz="1200" b="1" dirty="0" err="1"/>
              <a:t>electric</a:t>
            </a:r>
            <a:r>
              <a:rPr lang="cs-CZ" sz="1200" b="1" dirty="0"/>
              <a:t> </a:t>
            </a:r>
            <a:r>
              <a:rPr lang="cs-CZ" sz="1200" b="1" dirty="0" err="1"/>
              <a:t>boxes</a:t>
            </a:r>
            <a:r>
              <a:rPr lang="cs-CZ" sz="1200" b="1" dirty="0"/>
              <a:t> </a:t>
            </a:r>
            <a:r>
              <a:rPr lang="cs-CZ" sz="1200" b="1" dirty="0" err="1"/>
              <a:t>completation</a:t>
            </a:r>
            <a:endParaRPr lang="cs-CZ" sz="1200" b="1" dirty="0"/>
          </a:p>
        </p:txBody>
      </p:sp>
      <p:pic>
        <p:nvPicPr>
          <p:cNvPr id="4099" name="obrázek 1" descr="image001">
            <a:extLst>
              <a:ext uri="{FF2B5EF4-FFF2-40B4-BE49-F238E27FC236}">
                <a16:creationId xmlns:a16="http://schemas.microsoft.com/office/drawing/2014/main" id="{F45A4DF5-AD49-4CD6-9643-1D76D0EA1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9893" y="3112236"/>
            <a:ext cx="2952949" cy="34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Podnadpis 1">
            <a:extLst>
              <a:ext uri="{FF2B5EF4-FFF2-40B4-BE49-F238E27FC236}">
                <a16:creationId xmlns:a16="http://schemas.microsoft.com/office/drawing/2014/main" id="{5E3F83FE-CDD8-4F9A-8D36-F4D19D5621AB}"/>
              </a:ext>
            </a:extLst>
          </p:cNvPr>
          <p:cNvSpPr txBox="1">
            <a:spLocks/>
          </p:cNvSpPr>
          <p:nvPr/>
        </p:nvSpPr>
        <p:spPr bwMode="auto">
          <a:xfrm>
            <a:off x="3451427" y="2044865"/>
            <a:ext cx="341395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Clamping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parts</a:t>
            </a:r>
            <a:r>
              <a:rPr lang="cs-CZ" sz="1200" dirty="0"/>
              <a:t> by </a:t>
            </a:r>
            <a:r>
              <a:rPr lang="cs-CZ" sz="1200" dirty="0" err="1"/>
              <a:t>Vacuum</a:t>
            </a:r>
            <a:endParaRPr lang="cs-CZ" sz="1200" dirty="0"/>
          </a:p>
          <a:p>
            <a:pPr marL="171450" indent="-171450" algn="l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 err="1"/>
              <a:t>Pressing</a:t>
            </a:r>
            <a:endParaRPr lang="cs-CZ" sz="1200" dirty="0"/>
          </a:p>
        </p:txBody>
      </p:sp>
      <p:pic>
        <p:nvPicPr>
          <p:cNvPr id="2" name="Picture 71" descr="ets logo">
            <a:extLst>
              <a:ext uri="{FF2B5EF4-FFF2-40B4-BE49-F238E27FC236}">
                <a16:creationId xmlns:a16="http://schemas.microsoft.com/office/drawing/2014/main" id="{05B94861-5F12-4D55-85A6-C3E199F6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04"/>
            <a:ext cx="12192000" cy="680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5345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12833</TotalTime>
  <Words>899</Words>
  <Application>Microsoft Office PowerPoint</Application>
  <PresentationFormat>Širokoúhlá obrazovka</PresentationFormat>
  <Paragraphs>165</Paragraphs>
  <Slides>20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Franklin Gothic Book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We look forward for further cooperation</vt:lpstr>
    </vt:vector>
  </TitlesOfParts>
  <Company>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ms</dc:creator>
  <cp:lastModifiedBy>Milan Turek</cp:lastModifiedBy>
  <cp:revision>171</cp:revision>
  <cp:lastPrinted>2020-02-07T10:47:01Z</cp:lastPrinted>
  <dcterms:created xsi:type="dcterms:W3CDTF">2016-03-16T06:40:07Z</dcterms:created>
  <dcterms:modified xsi:type="dcterms:W3CDTF">2020-09-18T06:51:45Z</dcterms:modified>
</cp:coreProperties>
</file>